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73" r:id="rId6"/>
    <p:sldId id="259" r:id="rId7"/>
    <p:sldId id="274" r:id="rId8"/>
    <p:sldId id="275" r:id="rId9"/>
    <p:sldId id="260" r:id="rId10"/>
    <p:sldId id="262" r:id="rId11"/>
    <p:sldId id="276" r:id="rId12"/>
    <p:sldId id="277" r:id="rId13"/>
    <p:sldId id="261" r:id="rId14"/>
    <p:sldId id="278" r:id="rId15"/>
    <p:sldId id="279" r:id="rId16"/>
    <p:sldId id="26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D39DB4-269E-4EAA-92EB-1CBAF917BB06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A46DD7-D4DB-4E4E-BF17-6F09249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images.net/data/media/5/rio_grande_river__big_bend_national_park__texas_us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Texas and 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Janee</a:t>
            </a:r>
            <a:r>
              <a:rPr lang="en-US" dirty="0" smtClean="0"/>
              <a:t> </a:t>
            </a:r>
            <a:r>
              <a:rPr lang="en-US" dirty="0" err="1" smtClean="0"/>
              <a:t>Swaney</a:t>
            </a:r>
            <a:r>
              <a:rPr lang="en-US" dirty="0" smtClean="0"/>
              <a:t> and Hannah Johnson</a:t>
            </a:r>
            <a:endParaRPr lang="en-US" dirty="0"/>
          </a:p>
        </p:txBody>
      </p:sp>
      <p:pic>
        <p:nvPicPr>
          <p:cNvPr id="17410" name="Picture 2" descr="http://echealthinsurance.com/wp-content/uploads/2009/11/IOW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838200"/>
            <a:ext cx="51435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henrietta.ffanow.org/I/henrietta/FFA%20Clip%20Art/TX%20FFA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62000"/>
            <a:ext cx="57816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and mining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known for coal extraction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$6.2 billion impact, $2 billion labor income, 23,000 employment opportunities,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$641 billion towards taxes  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Best known for ethanol</a:t>
            </a:r>
          </a:p>
          <a:p>
            <a:pPr lvl="1"/>
            <a:r>
              <a:rPr lang="en-US" dirty="0" smtClean="0"/>
              <a:t>The largest producer of ethanol in the US in 2011</a:t>
            </a:r>
            <a:endParaRPr lang="en-US" dirty="0"/>
          </a:p>
        </p:txBody>
      </p:sp>
      <p:pic>
        <p:nvPicPr>
          <p:cNvPr id="9" name="il_fi" descr="http://www.energy4me.org/images2010/source_co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191000"/>
            <a:ext cx="2127117" cy="1440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4" name="Picture 2" descr="http://perc.org/sites/default/files/2011/05/ethanol-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26574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and mining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Most Financially Valuable: </a:t>
            </a:r>
          </a:p>
          <a:p>
            <a:pPr lvl="1"/>
            <a:r>
              <a:rPr lang="en-US" dirty="0" smtClean="0"/>
              <a:t>Portland Cement </a:t>
            </a:r>
          </a:p>
          <a:p>
            <a:pPr lvl="2"/>
            <a:r>
              <a:rPr lang="en-US" dirty="0" smtClean="0"/>
              <a:t>Quantity: 8,053 </a:t>
            </a:r>
          </a:p>
          <a:p>
            <a:pPr lvl="2"/>
            <a:r>
              <a:rPr lang="en-US" dirty="0" smtClean="0"/>
              <a:t>Value: $815,000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Most Financially Valuable: </a:t>
            </a:r>
          </a:p>
          <a:p>
            <a:pPr lvl="1"/>
            <a:r>
              <a:rPr lang="en-US" dirty="0" smtClean="0"/>
              <a:t>Crushed Stone </a:t>
            </a:r>
          </a:p>
          <a:p>
            <a:pPr lvl="2"/>
            <a:r>
              <a:rPr lang="en-US" dirty="0" smtClean="0"/>
              <a:t>Quantity: 32,600 </a:t>
            </a:r>
          </a:p>
          <a:p>
            <a:pPr lvl="2"/>
            <a:r>
              <a:rPr lang="en-US" dirty="0" smtClean="0"/>
              <a:t>Value: $297,000</a:t>
            </a:r>
          </a:p>
          <a:p>
            <a:endParaRPr lang="en-US" dirty="0"/>
          </a:p>
        </p:txBody>
      </p:sp>
      <p:pic>
        <p:nvPicPr>
          <p:cNvPr id="9" name="il_fi" descr="http://www.nachi.org/images10-2/1_ce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us.123rf.com/400wm/400/400/PaulPaladin/PaulPaladin0611/PaulPaladin061100034/630166-gray-crushed-stone-background-gr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30549"/>
            <a:ext cx="3134513" cy="208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and mining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Most abundant: </a:t>
            </a:r>
          </a:p>
          <a:p>
            <a:pPr lvl="1"/>
            <a:r>
              <a:rPr lang="en-US" dirty="0" smtClean="0"/>
              <a:t>Crushed Stone </a:t>
            </a:r>
          </a:p>
          <a:p>
            <a:pPr lvl="2"/>
            <a:r>
              <a:rPr lang="en-US" dirty="0" smtClean="0"/>
              <a:t>Quantity: 110,000  </a:t>
            </a:r>
          </a:p>
          <a:p>
            <a:pPr lvl="2"/>
            <a:r>
              <a:rPr lang="en-US" dirty="0" smtClean="0"/>
              <a:t>Value: $782,000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 2001 Iowa ranked 2</a:t>
            </a:r>
            <a:r>
              <a:rPr lang="en-US" baseline="30000" dirty="0" smtClean="0"/>
              <a:t>nd</a:t>
            </a:r>
            <a:r>
              <a:rPr lang="en-US" dirty="0" smtClean="0"/>
              <a:t> in production of crude gypsum</a:t>
            </a:r>
            <a:endParaRPr lang="en-US" dirty="0"/>
          </a:p>
        </p:txBody>
      </p:sp>
      <p:pic>
        <p:nvPicPr>
          <p:cNvPr id="9" name="il_fi" descr="http://www.braenstone.com/wp-content/uploads/3-4-inch-crushed-stone-bergen-county-n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gypsum.ahavaresources.com/gypsum_mines/images/gypsum_min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3500588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Timber and other 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Vicksburg</a:t>
            </a:r>
          </a:p>
          <a:p>
            <a:r>
              <a:rPr lang="en-US" dirty="0" smtClean="0"/>
              <a:t>Rio Grande 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 national monument</a:t>
            </a:r>
            <a:endParaRPr lang="en-US" dirty="0"/>
          </a:p>
          <a:p>
            <a:pPr lvl="1"/>
            <a:r>
              <a:rPr lang="en-US" dirty="0" smtClean="0"/>
              <a:t>Effigy Mounds National Monument</a:t>
            </a:r>
          </a:p>
        </p:txBody>
      </p:sp>
      <p:pic>
        <p:nvPicPr>
          <p:cNvPr id="9" name="il_fi" descr="http://upload.wikimedia.org/wikipedia/commons/1/16/Waul's_TX_Legion_Monument,_Vicksburg_National_Military_Park,_7-20-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16959"/>
            <a:ext cx="1905000" cy="24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io Grande River, Big Bend National Park, Texas us">
            <a:hlinkClick r:id="rId3" tooltip="&quot;Rio Grande River, Big Bend National Park, Texas us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18870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destination360.com/north-america/us/iowa/images/s/effigy-mounds-national-monu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24200"/>
            <a:ext cx="3190875" cy="255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Timber and other 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Grand Trent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 historic site</a:t>
            </a:r>
          </a:p>
          <a:p>
            <a:pPr lvl="1"/>
            <a:r>
              <a:rPr lang="en-US" dirty="0" smtClean="0"/>
              <a:t>Herbert Hoover National Historic Site</a:t>
            </a:r>
            <a:endParaRPr lang="en-US" dirty="0"/>
          </a:p>
        </p:txBody>
      </p:sp>
      <p:pic>
        <p:nvPicPr>
          <p:cNvPr id="9" name="il_fi" descr="http://www.ratestogo.com/blog/wp-content/uploads/2008/05/natpark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2669559" cy="178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static2.parade.com/wp-content/uploads/2013/06/teton_rarves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2328365" cy="145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farm4.staticflickr.com/3462/3945946957_1e98fbe249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9718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Timber and other 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4 national recreational locations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 historic trails</a:t>
            </a:r>
          </a:p>
          <a:p>
            <a:pPr lvl="1"/>
            <a:r>
              <a:rPr lang="en-US" dirty="0" smtClean="0"/>
              <a:t>Lewis and  Clark National Historic Trail</a:t>
            </a:r>
          </a:p>
          <a:p>
            <a:pPr lvl="1"/>
            <a:r>
              <a:rPr lang="en-US" dirty="0" smtClean="0"/>
              <a:t>Mormon Pioneer Historic Trail</a:t>
            </a:r>
            <a:endParaRPr lang="en-US" dirty="0"/>
          </a:p>
        </p:txBody>
      </p:sp>
      <p:pic>
        <p:nvPicPr>
          <p:cNvPr id="3074" name="Picture 2" descr="http://www.nps.gov/lecl/planyourvisit/images/Three-Forks-view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657600"/>
            <a:ext cx="1981200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nationaltrailsguide.com/wp-content/uploads/2013/03/MormonNationalHistoricTrai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2133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www.cityofallen.org/images/InfoAdvanced/186/skate-ri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743200"/>
            <a:ext cx="3428999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industrial state </a:t>
            </a:r>
          </a:p>
          <a:p>
            <a:pPr lvl="1"/>
            <a:r>
              <a:rPr lang="en-US" dirty="0" smtClean="0"/>
              <a:t>$80 billion annual economy 	</a:t>
            </a:r>
          </a:p>
          <a:p>
            <a:r>
              <a:rPr lang="en-US" dirty="0" smtClean="0"/>
              <a:t>Hogs are a pest that hurts other animals and destroys property.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Ranks 2</a:t>
            </a:r>
            <a:r>
              <a:rPr lang="en-US" baseline="30000" dirty="0" smtClean="0"/>
              <a:t>nd</a:t>
            </a:r>
            <a:r>
              <a:rPr lang="en-US" dirty="0" smtClean="0"/>
              <a:t> in total agriculture exports</a:t>
            </a:r>
            <a:endParaRPr lang="en-US" dirty="0"/>
          </a:p>
        </p:txBody>
      </p:sp>
      <p:pic>
        <p:nvPicPr>
          <p:cNvPr id="9" name="il_fi" descr="http://s3.amazonaws.com/rapgenius/filepicker%2FgkTHRLQsyzS3MggKloYA_mon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7066">
            <a:off x="2096512" y="4229344"/>
            <a:ext cx="1773945" cy="137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data:image/jpeg;base64,/9j/4AAQSkZJRgABAQAAAQABAAD/2wCEAAkGBhQSERQUEhQUFRUWGBgYGBcYGBcYFhgYFRcXGBUYFBgYGyYgFxkkGhYUHy8gIycpLCwsFx4xNTAqNSYrLCkBCQoKDgwOGg8PGiwkHCQpLCwsLCwsKSwsLCwsKSwsLCwsLCksLCksLCwpLSwpLCwsKSwsLCksLCwsLCwsLCwsLP/AABEIAN0A5AMBIgACEQEDEQH/xAAcAAABBQEBAQAAAAAAAAAAAAAGAAMEBQcCAQj/xABFEAACAQIEAwUEBwUHAgcBAAABAhEAAwQSITEFQVEGImFxgRMykaEHFFKxwdHwFSNCcuEkU2KCktLxY7IWQ3Ois8LTNP/EABoBAAMBAQEBAAAAAAAAAAAAAAABAgMEBQb/xAAuEQACAgICAAUCBAcBAAAAAAAAAQIRAyESMQQTQVFhIjKBobHwI1JicZHB8RT/2gAMAwEAAhEDEQA/ANxpUqVACpUqVACpUqVACrya5Z6Ze7QA+Xrg3KiviKYe+aVjone1plsVVddxBFRMXiiAMvvMYUHruSfACSfKOYqbKUR/iXEgXtpJALEGNyQswPUqPM+FMYfG5blwPrkZV3hQWRWEa850J0Om1VK3v7ZZUe7bt3zJ3Zs1pWJ9Sw883SlavRi8SCSVa3ZYjqP3iGPEZAfj4VLkdChqvi/zC/68GWQfzB6EcqbOPoXuX2T3NYj/AEnYryZT9k7GcpGk8Yfi2bfQ7eBjofwIBHTnVJsxcQtTH10MZrpQsMbTtviRpk0FKYnrTyXpoZt8V61MscQB50WKi+D11VUuNHWpdnFzTsVEqlXIauqYhUqVKgBUqVKgBUqVKgBUqVKgBUqVeFqAETTbXK5uXKqV4jq09YHwJ/A0mxpWWF25VfeuNXLYumziJ51FmiR6Lpqi4x2iGiWmV++gYpcAZCLqCCNyDJGnM6xRHacCOetY1wzhq/XcWiXCoS6wR4UPmLEiA0iQRpz0ms5PVnT4fGpyr19DXrzA/rTTrVXqxzKYa4It/wCC2ILXCDzPdMeNsdaGuHYm8jhLmJa9akG4XRJymO6XXWDBJEaiRzFGOHsSC7A5m5fYUe6vnqSfEnoKIyT6FlwSw/ciqFgDGwugt4ZQB/Pdf/8AOomcrj26GwAP8jyf/lFMX+MG1j7+ikEYa2oMiSUuXIWNycx08DXWBcXMctxmWSj2ium6nMecyNARHShzSdG0fD5HHn6cX6/BYO8af6ekndD4HcdCPKm72HRxmXQnrzjkw8NuojQ1a4jDKVMCq+IJkefiOTjx5H/idDiIK4kKwV9ztzOm+U/x+XvDod6lKykAqQQdiNRUh8IraMoIqK+ByGUk+G59R/F5yG8TtRYVY4rU9buUzhsXbbQjKenKeYBga+BgjpUllHIUWFHl3EmNJ9KZTjLW2AfMpO2Yb+XWpVhiDtVumQpNxVYDYMAROw3GhO1Jp92Gjrh/Fww3FXFu7NZhh7WJt4kI2SLhZgy6KomYIgbSAIo5wrFV98H9edZw8RCXqEsbRdUqj4fEhhNSK6TEVKlSoAVKlSoAVKlSoA8Jqu4nxdLIlufKQPvqXeuRWf8AbLin9qsWwAQ+UHyzcqTdIpKy8xHaS07ZLVxWY8gdd45iJ1oWbjLhmJt5VW40uSmUkDUCBJPyFTsLxVUe+1wqiW2AJIUBWLP3JAHIIdZPe31qhvcQbKDkYIbguC5LATEaHauKeTlTOuEOJaYztUi22a2faOBIRYJOoBEKeWs1T2e3d/Q/VLpDEZcqN3hBYxvJy9OhNXOExhe5lyFhkYd3OzFjqD3dILBpnWd6m4LiKEfuyCLbGInfNBEHaFzL0rdS5EaS6By59IeItyThLoCxJZWUKYk5pXTdTryPjQHYx7s95/ZsxN0XNPtyzDT/ADHbatpuXSyXOjg5ttIn4krA9Kz/ALKXrq8XxKW8uZi4YmPdECVPrMU60VCaUk1oGbXFLy4lb7W+8bhvBcuVS2k5RGwgbDSrLtD2wxWIyW3BtmQVUAh2LDKAvdDGZ2HWi/topOLwAmIe6gJ6QDI/ykeoioHaDgTYjG2EFx/3YGeBJtIQAsuP42IYroIGtJG8p3GMq9/woEOD4C/7MHDpcuXLV1WyqCSO64DEdAyx56VZYfE45cagNkLiHa7eVXKgk3VCuTDAKIt6bTBop4nf+p4qz7G0WD2TaS2uktbY+zE8h+8knpJr3HcPNhbF5znvfWbT3rm0+0BskL0tqHAA6DqaGio5LcV6PX+iM17jIn90pno6nqP73TedPCo2I/bDiDbCwdwyA+I1uHQjQ/nRdxSXQLmZO8uqmDEgEfOnnxFVRyeb/SgDHDOLEzAEAqBntgANrp39xyJ2p23wPiwAEoBEavbOg67/ABo1GJjrXQxWnOig874QB4nsfxK7772hJBMOASRtJVZIECAdqfwvYriAPexKLJ3lrh2A0lNNAOfKjX2h8aVzElUJIMCJPmQB8yKGPzW9Uiu4Twl7AE3M7QATljNAAkyx108KhcY7SXBiLdgmYIZQoMsSCADrqRr8aukv3M9xXthQhABkHNIknfSJHxqr4ui2f7SASVmdjAO5ncQPlNcXjHWNr3ReN8pW+x3jtjFuts20UZTJJcAxBkQAfD4Vb4K8qIPa3MzRrrA9BQpZ7cq8gESTlWNSWOigDnJrviXZt0su73z7VtVUAZFJMhSdS3pFeLi5KXVV79nTKq9w64ZxNZULsST6AUQYfEBhWOcM45luvr3UyWVP+Ju83yArTuBY5TbGgB+fqa+lhkSSTZ504bLylXKGuq3MRUqVKgBVHxOKCgk8qduvAoY49xQKrj/CT8qTGiJxPtmubIEmZ3I5AkiI8KBuL8TZr1t1UdwJoToShJ5+lV37SD4tAdZLaa/YbpTlxC172ajKRbDmZAMkrpXNll9VPqjrxKPHXdlzb4y1wXLbuz52T2Zblr3/AOVdBA1iu8JhSlj2iXXRg6ocwyozHRspDd4EnTTwqFwbBf2qxmAYe0VT0guAQQd9RRB28tvYULZtqLRytsQM4mAGBBB0J+HSojGL+0c5Ndgvwzii3DfD3W1tsxggEssE5gILKQQB4sOtSHwNzh62hntDPaV3lSSTMrnzTL68hsIqv7N2/b37K+yQFrmUw76qYa4x7+gVFJgfZEzRV2lK3XxN1xK2LLxy78FUjp3zP+WtUkujFu+yDge2NvKbdxma6wfRbYURBg8ht6zNUnZm+V4pdujRbpKr17xUxHLYdaoeFYi2+Lts5J1IJk7ZT086Khaw8k22KODKsrMGBgQRIgGsZZ+GmjeOJPol9vLzi7gikM4e7lBOklVEnwG/pV1w5VweGZ7rRvcu3G1Lud2PUnQBR4AVluP4w5vMXusz2nZUuNrcCg6QQPE8uZqFjeNXm1N260mdXbUgyCJOhnwraMrYp/ZGN9XZoeItO17DYu9KscQqLaP/AJVq4rhQw53C+Rm6aDlVz2otl8HfA3FssPO3Dj5rQFb4u18Mwe4yK40LHcHMhgncaGav+L9rXt2HYC2w0UBgdQxCmYbeDNT5qTpmkoNKMl6BOcWLlpHGzezb/UVP40/l8Kz7gXat/qqJNom3CqJ75W2Uju5pOk6jpU5O2F0s4OQHuhBlbUsNROaJzaU/NitGbwOTco9WGXsvCn7ITnQcvam+LqIbIKswBfURLZRpJk7GiZtN6uMlNaZjKDg9ktmXlVfxjFxZYa65fk6U6Lqg6soPOWGnzqt7QLh72HYE23KlYhwSJdQYytIlZpS0mEe0Wpvli+24+arTDYJHUrd1U6ETGnjUizlDXANgVgcgMgiPSqnjl+4DKKzDTQcjXP4qLlDRpjdPZF7RYaxaaxcS0uZbgy5FAaT3RoBrvVJxLtIWNzOY9krMR4jTWi9sBh2UC8A7CNSTAI6a6a0Dcf4ZaV2t2tReuqu89xALlwA8xAI9a8fwseU0pPf6HbNtLRH4Xwm5efD2ASCv728RqQ1zX4wY16VrHDeG+zy5XbTcNrMeQ0rJOyPakrdxDj3muAz4awBp5mtF4V2gNyVUZ3iYH4nYCetbZ884ZaaMUlJB1gccHqcKF+DE24zDKSI3kTzjXeiWzckV7ODIpI4ckaY5Sryva6DMhY+9CnyNZx2g4qZuD2wtzafmYcEe5z1PLrRf2kxoCnSdDWMdqOKzmVVXvAAnSQQQZU8jAI8Z2ofQ12U3DMUfrlqDzYzH+BvGra7jn+tSGEmwOQ2znzoZ4TcC4hWfKAksZ6BTOgB5U5xzis3Vew5goVlCynusSQdB1FYZIuTr4OzE4xjd7sOez2MuvjMMsyDet6QNgwJ2HQE0RfSrjXLW7dpiHtqXjMB3nGVeYJOnzobsY1gqHvA5VgzrOUTGs9TULE3PbXVb2hUrozEZ4B0GhcS05efhXPhkrpI38TBUpJmk9grL2sL7S8TLt3c0NCrMlYb+LvbfZqq45esNgMRbw7l7jlmdYMqFVzrIHdWd9ahcc7S4e5hrdlParkFsSbakMqiIKreXeTvsTIqvxWLwrLatWxdX2pmXt22J9oHtGGN9WUaDqBExrpvs49Gfdnn/AH9vUb778jRViMQbaNckHIC0dYEwad4RwvDG0b2Gt3gcO4DrcRVLj2d5yUBuMJy29p10r3E8YS7bCLauA4kXEtyEAVlAU5oMgSwPOawzcnPS0deHLGMHfZ23YTDu0HE3M798k5DMnU7Dn40DsR7uaYJ2jkYox/amX237k/uCob3dSz5BkA3115aVP4nw65ctPaVNXXeRHcU+8QJE+zMHxHWrc2q1+ZjKK/mv8Ck7JYRGs3pY+8NMwE93yovt9lLOKsvba6ySy+6Vkga7Nymg3gyPhMNnuIzC6U0Xusk+1WGDbEG03yq4xFy4jYm97ExhiLDrIzFi+jLpGXTnG9c845OdrouM48abBLD4U4fGlZYhXuopKxmCh130nSNutXtm5mNuSAPbIPjdXfXxqfdd7l1CEI+rolzVpzjE2lyAGNCMwmfSoK4e5ibtghAnts10ZjOX6udVaBqT7OZH2q3ty+5Vojmoql7lzxC2FRmDAwVMd3XVejH9Ch7Fdrzh7qsttXJg95jHJeW+gma7wVx7nsyUCe0LjU7eyRX10/iDCKicR4A169aOdVBdrfUDIA2bloSY9KUMUVK2ip5Fx0y1xnaW7ba/ftFEZ1IYQHBBife8vmaruGYBVS6qty5xPusPDpXl1XuhkIVQ1xrUyYiGIfloSpEU8mHdyWdkUK4tzM6AMQ0Aa7GtOFrZEsiUlxQR4H6ScMGysl1ZyLMLlGVVST3tBInyomxOPkKqwxbQidpG9ZHxHGZpzrbkH+EGDlkAmfDkI8av+xdwW1a4R3nIiIACidI8SflU+JpY2yMe5l7x3hOItWXvB1uFVllEho5xOjfKhTFYn2U5t8Ph5PhcxDa+oEijHivaMG2y8hq5Ph7qg+JGvgKzFrrXrOMfdrl2ygHWWY1w+DgqcmqR1ZHRofYfsxhWwardXO7w5MsNSNMpUjUA/OpK4E8OzJbYlbjlkYwWgASjHmV1g9D50N4Lh1/Bi09xiVVAuYA5NdQD0IkDXeBRTxPhl7FpaW7acIpzyCFeQpAgTm5152eVy7tPdo1gvimEWE42LoRACS2pK7rljX9eNF2DEACT60B9jkSzb8WYzO+hgAk66fjRrZxMLPl+Fej4HJqrOXPAtppU3buSKVexZxGc9s+KGGUEDfcgVivGcWxZjmt89M33eOmlaH2+xerVkvELrO0Ek+Z0+daIlneG4yw7uVDJ1YjvAEZSJnYg7eFWbcbzW1t5LQC6iFAJIESx5kzr1gUPraI3+WtOhD40mkUmwps9r742KgAZYjSNOUwToNaaXtBdEwwE6nTnM/fQ6LbdDTiq/Q1ChFdF8pPsI/8AxDeIALAgaCVB016gz5nWnbfFnIgssb+6vn018qHgz9Dt4VJso52X5r+dDSBKT9AmParEm2LXt2NsaBO7lAIKkDTTRmHrUVMaxy973Pd2GWY2gae6PhUOzgLhG2vSR98/qKnWeC3D9n/UPwqHKK9S1im+kzm5jHOYFjDat46g69dQD6U4OI3N/aPPXMZ5858T8TTn7Ef7SD1P5V6OCv8AaXTz/Kp5wK8nJ7DD4p2952MmdST16/zN/qPU0YdhMCt+3iPad5hdwzEmScoulrszvKK0+AoYHA25uo/1fl41a8Exb4ZbiKVJuEa6gAC3eQiI/wCrP+Wk8kPcawZPYvOy9i3+0cchSwSrlbaXjlTKL5VlTQ6hcoAjpULsxjbdj25uYdboOKt2MhXO6I/tywtCNX7gEDeK54dxI2cViL5Szd9u2c23BIVvae0QqeqnnFN8D482Da+Ys3WuuLnfU9x1LkMonfvn86TyRH/58nt+aA9m8TXLtqamtgFH8fyH516uAU/xx8Pzq/MiR5E/20QTf5601cu61NvYFPt/d+dV9/Dd6Fk+MVakmRLHJd/qN+zLmB+o1NXuAs4pV/dW7jJEyne3j7Mxt0pv6iLeHJtvba6d1bmp95Vnnt5wa74Px23bYC4pttya05tn5hlNRL6i4/w3squMcYuZSLmcEiDmkHTbQ+dQuzvFTbzqArAsrQROoBAiNQdeVafa49nUAYrOOSYqyGWOmdMw/wDbVJxTA2/b27jWcPbRP3jPZSC4kBAIgZcx6Scs0nFKLTK5W1RJwXbG/CBrPjClc2U7SjHMOoogwHbi2SBcY2/C4pT4EiKyfj3E82KuE9QPKBsK5w/HSugdgOk6fDavOl4HG9xTX9v3Rv58lp7NW4txpFxKMA7o69429g0xmJGnu8ucUYcEZnAJICg6CQSfEkaen/FYZg+OkHTL5gZT8Ug0b9mOPtI7zjwzZh/7hPzqcfhVFpxf+RTyqSNkTavarMBjiyAz8v60q9WmcRm3a3hVtyZJ57E/lQLc7J2SZzOfVvyo97TMZMHr40LNh3n3ZHlv+vGt0Y2ypPZOyObn1avV7N2ejH/Mf9wqzynnAn9bjeuhbY6gjTcSR8aNBbK4dn7H2W/1H/dXX7EsckP+pv8Ad51Ym2w3H414iGeR8PxopBciEOD2fsff+dI8LtDZB8TNS3BIjb9cq5KlRoSdOen40UguQ19VUcojx0r0WgNv+407hrDNOpJiSADt1mK8tWCWhm0g66xP/FJxXsO5+5wF/U/fXX1efPyrnEwWUISZUbHz8elWnDuDs/Jo9aEl7CuRUth40j0MUhhz0FTMbYGdgOWnwqDibeUiSZOpp6Fs9Nvy+VeG35edNi+BTJxC9fjQKmTltT7pHwFdfVW309R+pqrGKg6fGa0LgHA/bWgxMnn+E0xqNgkcOQNdPGK69iTzqy7bXVw7W7CnvN328FmFHqQT/l8ag4K4GGlYTy1KkaeU6sa+pmY5UQYfsw16z7qlTO49Dy0qALfP51oPZJQcGs/4x8z+dQ15nZLVGYnsReRwtt0KtEd6csmJ8vGiXtD2YuOtwJGUgKsfYRQqfIA0SWsEqq75yQFBgJMBiuihmJIAQCNxrqdKtsHDZSCcpEBSBAy7kxzNbSx2qsqORoyHA/RI9y41y+w7zExy1POixPo5w4TIbds6fZWfjvR5cw6sIYAjpTC8PtqTCgbjnz3rnyYFPtsXJmQ8Z+iv2Zz4dzl5qTMTsVPMVYdn+yN5GEzWoDBodCo2A9BtUq1bE7CtI46VN2PmyFwzCMtsAzI8DSq4tWABu3x6617WlIVsBuN3Lc6wCdgYE+U0B3MVctd5lItljGhYak6ZtuW4nzoj7T4BzJ5DXw/4jlQy1q57TOyox2OkaERp1NTO60HEds4hb0lR3uYXfz9al4OwFIzGANuZ22IA8tZ/Cqm7hwjhrYdeoMwPI05buQSfL08qWPlKPGffuXHaphArIRoVgaaxv4CdPWpQwSaFgwEnZQB3vGfWaFrvEFGpGsR3dD461HxnFoAYM8LrBaQefe61Dxu/pkJwfowz+pKw2Ck6TE6SCDy5fcJqsxfCjnhVUgQAQwk6cwWFUNjto2uo8Dl12jUg70j2tZnBc5h0IAG3LTedZqoJxYRg0WtzhZ3021hl/wB0U0+EKgEggDfvKQAekNv6RTZYXNVt6kyYJ5ayF8PSuLGC6Akjf7OvQCuy4/v/AIa0x5MmYAD7hE7HbWibheJW1ZZzDZQYbbU6D5mhyxhCTBygTI/rFT+K3wltUkkt3tPDb0qGDWittrmaqXil/NcJq3tPCu3hA9dKHcS2prNGLPG1FRfaBQQwAPWeew33EVJstrUm4qkaifOhgiut4oeEcmGqnz+yfOtP7J9uLVmwqXl25oRMfytGvrWVXMGFfNbYqeg/CmDj5MOTpsy7+o2P31Dv0ZrClthr2h9ni7j3nOW4xkEbqBoq+IAgVz2XcICLiyR8D5dBQcmLIPvT8aKuB35FYRx8Ld2b5ZxlHSot7rSTA/L0o87FN/ZR4O/31n7NR32Gb+zn/wBRvuWtYdnEwjFKa8moGJuF39mpgKA1wzG85LYI2mJJ3jzrUSVnPaHj6YOw166GKggAKNSzbAToOepoOb6ZrE//AM96P5rdFIwFl8ObN8K6TlbMYDOCCSusiGMDmIodvdl+HKwK4bMgQk63NWMlfeYGItvEDWRUtlqFuiPh/pktFwGw9xVJALZ1YgE75QBPxrQ7eIWSJGgBPLRpjfrBoDt8Iwy3FNrCWVYHSA1wyrgSMxg6GdudFfA8ISWe6hznKczAToizAOo72fpQmVLHxVsI7Z0pV7bGlKqMwF7RWdD60F4+5lPusdOUfia0PtFhJBms+xdtTMdeQ1+6j4KIF5xEj4c/WoTXdCY6bwKnKdCep/CoWIvAVNJDuyG9wncR6zVfj7vcbfapOOugiJI8p+Mc6icRbuH0++p0UVqGp3DllwPGoirVjwVP3q+dIZq3Auzhe2D4eR9Yq4HZhY1Wefw++r/sof3C+VXZatkyOQBf+GgTyHTT4UDcZvKbrgahTlB8F00PSZrdHEgjUSI0316eNYd2x7FXsExdb/tLROhIUXF8HEQ241HwFDYXZAx93LaUdTPwqhvuKhY5yzkliT1J1qJ9YYc586lMTRNbERS+uk1B9tNF30bdkzjsVBJW3aGd2Gus9xdep+QNUSDl7Mk5gQ20EQQfEHbrVnaxWFxQjEqMPe/v7a/unP8A17KxlP8Ajtx4qa3ftL2Gw2PT98O/HcvLAuAcsx2ceBHw3rF+1n0a4rAy5HtbP96gMAf9Rd089R41JpdlJxbs5ew2UuA1tvcuoc9p/wCVxpP+EwRzFWXBG0qDwbtBdw0hCGtt79pwGtuP8SnQ+dXttrL9+yptzvbklR/ITrHgZ86hiHXuQNZ/XP4UefRwx+rvP94SPIqu9Z4O+eg5/lWifR+37q5/OP8AtFKPZD6CuarLFwoL0KWum45C/AWySdAuULr503iuP5CwyTE/xcgSDsuh0mPEdRUW52qIiFTUnZ82gfITpHKG9eW9b8GxKSR5b7MsfedV97YFmMyCeQBPdPPUVJxPDUW7amWNxirZtii2ycsCIUFUiotrteM6rc9mgO5kmAHZDPTZW15N4TVrik9qqXLLKzKSVMypzKUYSPOfNRUONaNVlk9vorb18qZt3cvehLKhQoWSMzACWJCk69RU/hXFWy94Eky2YwFAYFgo6wBXCcCUMWZyQNhAEAKV31/hJHw6VY4TCWgsKABpPMwoA56jQAT0FJWU5QaoubWwpV1bfSlVGJS8bsAg1m3GLeVjNa1xGxKms97QYCGJO3rRW7KsC2PdPn+HjVPjLjEwAPDUE+gq1xeTWCpPgF+Ogrjs+w+sJHVv+00MEUyYA+XmIrjFcMZlgEcuv4VqJUHcD1oPftMhczh7ZSYGwaOROkf80uIOSXYKfslxzX4n8RXuHtOrAjQ9QaKW4zhyxmxC7CGZST8h+udP4fCYa8SAj22CzBbXcgx1GxnxocGhqaHOG9psWigLiLgA5ZtPuNTh22xg2xL+uQ//AFocuShIBptWIjn4/o0gCy327xo3vz/lt/7Koe0naq9iBluPmC+AG/kB0FRRcNVGLcyR40mxoZaxtpM7npTR4ezzlgkeNSFuHnUjDjKJFKwKNuG3VOqMD5Uf9gu2b4ArbayHsklnKaXczADNqYdQBAXTzncae+Zp23fPP9f0p2Kj6G4NxW1esq9i57RIif4gRycQCreBANTTcr554Rxa9hrguWHKPseauByuKTDD5jlFaz2R7dJjP3bKbd8CSmpRgIBa23TUd06iee9WtkvRW9rPoosYjNcw0WLp1KgfuWPio9w+K6eFZvf4ZdwzeyuqVbbqD0KkaEV9AM2lZt23cZ+VZ5HxVjjt0CCCBG9F3Y7tBYw9u59YupazMIzTrA1jSqThHCL2JDG0AFXQs0gT0EAyaruL2rll8l0QdwQZBHUGuVZt9FuHyaM/b3ho/wDPtnWdEc68zom/jTR+kvhy7Xvhauf7KzzhXCXxBOUwo0J8egp3iPZa5bEqS0awRv5GtvOJ4Ivcf2p4RcuPcZsQzMcxhWA0EQJjQ/8AEVPw30qcPsoEtJfyiYAQczJks8zNZ2t0EVW8Ts/xDTWNKcZ2ypJtU2a/hvpWw9wwtm+fS3/vop4Tx9b0RadfMqPurFuyWAJgn7UfKtn7OYKFFaJsikE1s6bH40q7RdK8qxHl5JFBfajCaGjgioGOwykSRNAHz/xrDupMA+g/KmOzDN9ZQmQO9qdB7tapxk2kmbYnkIBJrPuLdobwunITbUHQQAI0iQBBO+9R0bxg5BNccMpXWCCNJ5iDEUMPwC7JAQlQxykkL3cxiR4iKYx3H8SFUuSs7ZQVLN4xyia6xPaC93JuZBGpC6knbMD+GlVY34Vsk2uzd3mFHr5ydOetOWeFXLTho7oHIN0YAbDrXGE7TPBzrmI1DaII5yK6HaU3e5aSWG5J7o8oEmlZHkNehUYsNnP4iuQx6j4VZtwa88N3BO/e28ZiG/y5iOdQyoQkMwPSNR50myRnK3h+vWoOKQK0xvuRrUlsQTOvypgpO9TY6GLKSafuuYiK8FqNa5mdDo3Qj5igBkvrXRu+FevZiuTQBIt4nqKL/owuBsdpp+6ufelA0+H6+FHH0Ta44/8Ao3PvSqT2S+jXCKEe1fZP2+q3Mpg7rInlzGlGnsxVJxu+balt1HveA6+VT4h/STBbKrB3ls2ltIAMoC+vMnrJM+tTbuHt5CCFMjUkan1qmtcIuX3a4r5bbKpXQliRPeiQAsRudafxOHxKwMqR9otp8Nx+ta8yLfdG7SKW5Fm6otLOYnujrEk+HL415xnFXFQs690Ce7+PhXC3Hs4nNfZTmGVMuirzI15n8Kd43xRWX2aDMz6ADx0JPgBVqQmgd4P2NNxAztGYkgDSJJI33qm4lwgoXQmcrCD4H/itFtXSiAKjbVTHh3tWY/yk/E1vjbckSyT2M4P3F0/i/CtW4dhsqiqDszwnKg05/hRZbWBXakRZ1FKvaVMQqbupIpylQAMcc4VmU6f0rNeOcJNslVhpI1G/OfPprW1X7M0Kcc4JmBjSOm9Jo6MWSjGuKWFVcvflQWI1iYMaTrTAtoUNwGQgJIO5y7lRsBrRRxnAv7Q7wRGY6n57VQ8QsWbax78gQRJ16frpUncvqIPtJs6ZdIMaljGsA866waycwOVuhOpgdKdKEIIAVeZOp1HLlFeKqI0KSx0IP8PjJO1IclosMVxkxlBOvKD3ttz+dV1tdNQPITSZwdTEdK8zCpPOfZywM76dKZa9m92fl99SRbJGn5017OOlAjwXGy5ZOWdhsSP0KS3mUyCSfHfrFeXAJ0JPhOnpXhQEfr5UAOFs38MHwIg00H8v16UshB5EeO/pTwtZtddOkTHOgRGL+A/XpRr9EY/tzT/c3Pm1uhKzYDGNuQ6b+J2ot+i9SmNctovsX7x0HvJzO1UuxPo2AuOlVHEFN0MixqCNdteo51I/a1nb2tvmPeHLeoy4pCe4wOvIzU5/tJj2R7F1rUJcEQPeHu6fd60sfxFQhmNo8+gHU1NuNP40F8XtWrGMR2JC3AQAScquupygmFkH5V58m0tGq2XuH7PWnRTdUO2h72sHwHKKi2+y6rifaoggqVOw5gj7qsMDxNXMDWB6Vc2WpxSYnogHCiNRGlROG8JBdyBvH40TWbYPKnMLggpMCJrtxw9SGxzBYbKsVLrxRXtdBIqVKlQAqVKlQAqjYjDBhUmkaAA3jnAcwIjQ9BQHxzg5ghhlRdiBqdonpW1XLc1V4vgNt9xSo3hmcTB8Zgr1w20Cyo10E9YzAedTMR2fxDBQtqAJzN7s+ja1sB4WttcqCANABVNxXDGG7pjxaB6AVLNH4mT6MixWDa2Y6ac9KiPcyicpaduXjy1q243aGee7I0A168+R58qq1OpUknTYDUE8yeYqDHsVpyYObKDz5idNV+Gvyr243PujlvPmOVQvZKpIIO+7CQPTepyaiRqp26+GnSgD2ANh5/rnXFy4ojf0kKR48qSyeoA1mOQru6iBYJYj+Hff89DSA4QurBrehE9NOWnpzp63fZiSZYtvP37elOLkUwrgzEFdSAdTJMeIio+IOXqf6eA2oATsQdpM+7r8amYS62XMvcZRB13A56/o1GL5x3mWZ3EjL8t69W0AzakyPtCDH3+VAFk3FbhIKBYMCCNfE+P9aNuz7k2wwJDDVl5NpGnQ1naqY7xUHkS0jnp3dQeX4UddjMLcu24kLO/8RB8P6ms80m40JJIK+DYlbq55lSYHpvNLinDLTFGa0jsrd2QDBbSYpvA8HGDtEISUBLNO8nVmj76d+uZyhTvDMCSNQBrXKlqivUtbWHEQAKVjCHPA2iZ5CpeGtSNKmWbUV2QxmdntqzFOha9pV0JUSKlSpUwFSpUqAFSpUqAFSpUqAFXhFe0qAGLliaq8dwtSDoCau64dKAMj4/2eBY90xvE6HXnpQ3f4VlzQp18Rp5d3Strx3DlbeqDG8ESpcSrMk9hl/hbQ8iNOsSKjX7CzIDCOehPrETWjYzgCfoVUYngKa6/KlxQ7Am9aWJGYROygnU/zUhgxmcl3OadMoEEz0bXeij9irlGvXlTLcHXr8v60qCweTCgAd6SOqRp4wZnxpxrJdgzvMCBAaR19Kuxwgdfl/WnLfCV6/L+tFBYPfs+T7wA6Qx1joQY86k2uHSsZlg76MT6HLRJZ4Mpq1wvAk/QooLBbB8GmAXBEQYU6/Eb+NaX2SwARIG3L9RTOB4Gn6FFPD8CqjSk4WFjn1bNodoj409huHKgAUaCn7NuBTwFOMEiWzm2kCu6VKtBCpUqVACpUqVACpUqV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SERQUEhQUFRUWGBgYGBcYGBcYFhgYFRcXGBUYFBgYGyYgFxkkGhYUHy8gIycpLCwsFx4xNTAqNSYrLCkBCQoKDgwOGg8PGiwkHCQpLCwsLCwsKSwsLCwsKSwsLCwsLCksLCksLCwpLSwpLCwsKSwsLCksLCwsLCwsLCwsLP/AABEIAN0A5AMBIgACEQEDEQH/xAAcAAABBQEBAQAAAAAAAAAAAAAGAAMEBQcCAQj/xABFEAACAQIEAwUEBwUHAgcBAAABAhEAAwQSITEFQVEGImFxgRMykaEHFFKxwdHwFSNCcuEkU2KCktLxY7IWQ3Ois8LTNP/EABoBAAMBAQEBAAAAAAAAAAAAAAABAgMEBQb/xAAuEQACAgICAAUCBAcBAAAAAAAAAQIRAyESMQQTQVFhIjKBobHwI1JicZHB8RT/2gAMAwEAAhEDEQA/ANxpUqVACpUqVACpUqVACrya5Z6Ze7QA+Xrg3KiviKYe+aVjone1plsVVddxBFRMXiiAMvvMYUHruSfACSfKOYqbKUR/iXEgXtpJALEGNyQswPUqPM+FMYfG5blwPrkZV3hQWRWEa850J0Om1VK3v7ZZUe7bt3zJ3Zs1pWJ9Sw883SlavRi8SCSVa3ZYjqP3iGPEZAfj4VLkdChqvi/zC/68GWQfzB6EcqbOPoXuX2T3NYj/AEnYryZT9k7GcpGk8Yfi2bfQ7eBjofwIBHTnVJsxcQtTH10MZrpQsMbTtviRpk0FKYnrTyXpoZt8V61MscQB50WKi+D11VUuNHWpdnFzTsVEqlXIauqYhUqVKgBUqVKgBUqVKgBUqVKgBUqVeFqAETTbXK5uXKqV4jq09YHwJ/A0mxpWWF25VfeuNXLYumziJ51FmiR6Lpqi4x2iGiWmV++gYpcAZCLqCCNyDJGnM6xRHacCOetY1wzhq/XcWiXCoS6wR4UPmLEiA0iQRpz0ms5PVnT4fGpyr19DXrzA/rTTrVXqxzKYa4It/wCC2ILXCDzPdMeNsdaGuHYm8jhLmJa9akG4XRJymO6XXWDBJEaiRzFGOHsSC7A5m5fYUe6vnqSfEnoKIyT6FlwSw/ciqFgDGwugt4ZQB/Pdf/8AOomcrj26GwAP8jyf/lFMX+MG1j7+ikEYa2oMiSUuXIWNycx08DXWBcXMctxmWSj2ium6nMecyNARHShzSdG0fD5HHn6cX6/BYO8af6ekndD4HcdCPKm72HRxmXQnrzjkw8NuojQ1a4jDKVMCq+IJkefiOTjx5H/idDiIK4kKwV9ztzOm+U/x+XvDod6lKykAqQQdiNRUh8IraMoIqK+ByGUk+G59R/F5yG8TtRYVY4rU9buUzhsXbbQjKenKeYBga+BgjpUllHIUWFHl3EmNJ9KZTjLW2AfMpO2Yb+XWpVhiDtVumQpNxVYDYMAROw3GhO1Jp92Gjrh/Fww3FXFu7NZhh7WJt4kI2SLhZgy6KomYIgbSAIo5wrFV98H9edZw8RCXqEsbRdUqj4fEhhNSK6TEVKlSoAVKlSoAVKlSoA8Jqu4nxdLIlufKQPvqXeuRWf8AbLin9qsWwAQ+UHyzcqTdIpKy8xHaS07ZLVxWY8gdd45iJ1oWbjLhmJt5VW40uSmUkDUCBJPyFTsLxVUe+1wqiW2AJIUBWLP3JAHIIdZPe31qhvcQbKDkYIbguC5LATEaHauKeTlTOuEOJaYztUi22a2faOBIRYJOoBEKeWs1T2e3d/Q/VLpDEZcqN3hBYxvJy9OhNXOExhe5lyFhkYd3OzFjqD3dILBpnWd6m4LiKEfuyCLbGInfNBEHaFzL0rdS5EaS6By59IeItyThLoCxJZWUKYk5pXTdTryPjQHYx7s95/ZsxN0XNPtyzDT/ADHbatpuXSyXOjg5ttIn4krA9Kz/ALKXrq8XxKW8uZi4YmPdECVPrMU60VCaUk1oGbXFLy4lb7W+8bhvBcuVS2k5RGwgbDSrLtD2wxWIyW3BtmQVUAh2LDKAvdDGZ2HWi/topOLwAmIe6gJ6QDI/ykeoioHaDgTYjG2EFx/3YGeBJtIQAsuP42IYroIGtJG8p3GMq9/woEOD4C/7MHDpcuXLV1WyqCSO64DEdAyx56VZYfE45cagNkLiHa7eVXKgk3VCuTDAKIt6bTBop4nf+p4qz7G0WD2TaS2uktbY+zE8h+8knpJr3HcPNhbF5znvfWbT3rm0+0BskL0tqHAA6DqaGio5LcV6PX+iM17jIn90pno6nqP73TedPCo2I/bDiDbCwdwyA+I1uHQjQ/nRdxSXQLmZO8uqmDEgEfOnnxFVRyeb/SgDHDOLEzAEAqBntgANrp39xyJ2p23wPiwAEoBEavbOg67/ABo1GJjrXQxWnOig874QB4nsfxK7772hJBMOASRtJVZIECAdqfwvYriAPexKLJ3lrh2A0lNNAOfKjX2h8aVzElUJIMCJPmQB8yKGPzW9Uiu4Twl7AE3M7QATljNAAkyx108KhcY7SXBiLdgmYIZQoMsSCADrqRr8aukv3M9xXthQhABkHNIknfSJHxqr4ui2f7SASVmdjAO5ncQPlNcXjHWNr3ReN8pW+x3jtjFuts20UZTJJcAxBkQAfD4Vb4K8qIPa3MzRrrA9BQpZ7cq8gESTlWNSWOigDnJrviXZt0su73z7VtVUAZFJMhSdS3pFeLi5KXVV79nTKq9w64ZxNZULsST6AUQYfEBhWOcM45luvr3UyWVP+Ju83yArTuBY5TbGgB+fqa+lhkSSTZ504bLylXKGuq3MRUqVKgBVHxOKCgk8qduvAoY49xQKrj/CT8qTGiJxPtmubIEmZ3I5AkiI8KBuL8TZr1t1UdwJoToShJ5+lV37SD4tAdZLaa/YbpTlxC172ajKRbDmZAMkrpXNll9VPqjrxKPHXdlzb4y1wXLbuz52T2Zblr3/AOVdBA1iu8JhSlj2iXXRg6ocwyozHRspDd4EnTTwqFwbBf2qxmAYe0VT0guAQQd9RRB28tvYULZtqLRytsQM4mAGBBB0J+HSojGL+0c5Ndgvwzii3DfD3W1tsxggEssE5gILKQQB4sOtSHwNzh62hntDPaV3lSSTMrnzTL68hsIqv7N2/b37K+yQFrmUw76qYa4x7+gVFJgfZEzRV2lK3XxN1xK2LLxy78FUjp3zP+WtUkujFu+yDge2NvKbdxma6wfRbYURBg8ht6zNUnZm+V4pdujRbpKr17xUxHLYdaoeFYi2+Lts5J1IJk7ZT086Khaw8k22KODKsrMGBgQRIgGsZZ+GmjeOJPol9vLzi7gikM4e7lBOklVEnwG/pV1w5VweGZ7rRvcu3G1Lud2PUnQBR4AVluP4w5vMXusz2nZUuNrcCg6QQPE8uZqFjeNXm1N260mdXbUgyCJOhnwraMrYp/ZGN9XZoeItO17DYu9KscQqLaP/AJVq4rhQw53C+Rm6aDlVz2otl8HfA3FssPO3Dj5rQFb4u18Mwe4yK40LHcHMhgncaGav+L9rXt2HYC2w0UBgdQxCmYbeDNT5qTpmkoNKMl6BOcWLlpHGzezb/UVP40/l8Kz7gXat/qqJNom3CqJ75W2Uju5pOk6jpU5O2F0s4OQHuhBlbUsNROaJzaU/NitGbwOTco9WGXsvCn7ITnQcvam+LqIbIKswBfURLZRpJk7GiZtN6uMlNaZjKDg9ktmXlVfxjFxZYa65fk6U6Lqg6soPOWGnzqt7QLh72HYE23KlYhwSJdQYytIlZpS0mEe0Wpvli+24+arTDYJHUrd1U6ETGnjUizlDXANgVgcgMgiPSqnjl+4DKKzDTQcjXP4qLlDRpjdPZF7RYaxaaxcS0uZbgy5FAaT3RoBrvVJxLtIWNzOY9krMR4jTWi9sBh2UC8A7CNSTAI6a6a0Dcf4ZaV2t2tReuqu89xALlwA8xAI9a8fwseU0pPf6HbNtLRH4Xwm5efD2ASCv728RqQ1zX4wY16VrHDeG+zy5XbTcNrMeQ0rJOyPakrdxDj3muAz4awBp5mtF4V2gNyVUZ3iYH4nYCetbZ884ZaaMUlJB1gccHqcKF+DE24zDKSI3kTzjXeiWzckV7ODIpI4ckaY5Sryva6DMhY+9CnyNZx2g4qZuD2wtzafmYcEe5z1PLrRf2kxoCnSdDWMdqOKzmVVXvAAnSQQQZU8jAI8Z2ofQ12U3DMUfrlqDzYzH+BvGra7jn+tSGEmwOQ2znzoZ4TcC4hWfKAksZ6BTOgB5U5xzis3Vew5goVlCynusSQdB1FYZIuTr4OzE4xjd7sOez2MuvjMMsyDet6QNgwJ2HQE0RfSrjXLW7dpiHtqXjMB3nGVeYJOnzobsY1gqHvA5VgzrOUTGs9TULE3PbXVb2hUrozEZ4B0GhcS05efhXPhkrpI38TBUpJmk9grL2sL7S8TLt3c0NCrMlYb+LvbfZqq45esNgMRbw7l7jlmdYMqFVzrIHdWd9ahcc7S4e5hrdlParkFsSbakMqiIKreXeTvsTIqvxWLwrLatWxdX2pmXt22J9oHtGGN9WUaDqBExrpvs49Gfdnn/AH9vUb778jRViMQbaNckHIC0dYEwad4RwvDG0b2Gt3gcO4DrcRVLj2d5yUBuMJy29p10r3E8YS7bCLauA4kXEtyEAVlAU5oMgSwPOawzcnPS0deHLGMHfZ23YTDu0HE3M798k5DMnU7Dn40DsR7uaYJ2jkYox/amX237k/uCob3dSz5BkA3115aVP4nw65ctPaVNXXeRHcU+8QJE+zMHxHWrc2q1+ZjKK/mv8Ck7JYRGs3pY+8NMwE93yovt9lLOKsvba6ySy+6Vkga7Nymg3gyPhMNnuIzC6U0Xusk+1WGDbEG03yq4xFy4jYm97ExhiLDrIzFi+jLpGXTnG9c845OdrouM48abBLD4U4fGlZYhXuopKxmCh130nSNutXtm5mNuSAPbIPjdXfXxqfdd7l1CEI+rolzVpzjE2lyAGNCMwmfSoK4e5ibtghAnts10ZjOX6udVaBqT7OZH2q3ty+5Vojmoql7lzxC2FRmDAwVMd3XVejH9Ch7Fdrzh7qsttXJg95jHJeW+gma7wVx7nsyUCe0LjU7eyRX10/iDCKicR4A169aOdVBdrfUDIA2bloSY9KUMUVK2ip5Fx0y1xnaW7ba/ftFEZ1IYQHBBife8vmaruGYBVS6qty5xPusPDpXl1XuhkIVQ1xrUyYiGIfloSpEU8mHdyWdkUK4tzM6AMQ0Aa7GtOFrZEsiUlxQR4H6ScMGysl1ZyLMLlGVVST3tBInyomxOPkKqwxbQidpG9ZHxHGZpzrbkH+EGDlkAmfDkI8av+xdwW1a4R3nIiIACidI8SflU+JpY2yMe5l7x3hOItWXvB1uFVllEho5xOjfKhTFYn2U5t8Ph5PhcxDa+oEijHivaMG2y8hq5Ph7qg+JGvgKzFrrXrOMfdrl2ygHWWY1w+DgqcmqR1ZHRofYfsxhWwardXO7w5MsNSNMpUjUA/OpK4E8OzJbYlbjlkYwWgASjHmV1g9D50N4Lh1/Bi09xiVVAuYA5NdQD0IkDXeBRTxPhl7FpaW7acIpzyCFeQpAgTm5152eVy7tPdo1gvimEWE42LoRACS2pK7rljX9eNF2DEACT60B9jkSzb8WYzO+hgAk66fjRrZxMLPl+Fej4HJqrOXPAtppU3buSKVexZxGc9s+KGGUEDfcgVivGcWxZjmt89M33eOmlaH2+xerVkvELrO0Ek+Z0+daIlneG4yw7uVDJ1YjvAEZSJnYg7eFWbcbzW1t5LQC6iFAJIESx5kzr1gUPraI3+WtOhD40mkUmwps9r742KgAZYjSNOUwToNaaXtBdEwwE6nTnM/fQ6LbdDTiq/Q1ChFdF8pPsI/8AxDeIALAgaCVB016gz5nWnbfFnIgssb+6vn018qHgz9Dt4VJso52X5r+dDSBKT9AmParEm2LXt2NsaBO7lAIKkDTTRmHrUVMaxy973Pd2GWY2gae6PhUOzgLhG2vSR98/qKnWeC3D9n/UPwqHKK9S1im+kzm5jHOYFjDat46g69dQD6U4OI3N/aPPXMZ5858T8TTn7Ef7SD1P5V6OCv8AaXTz/Kp5wK8nJ7DD4p2952MmdST16/zN/qPU0YdhMCt+3iPad5hdwzEmScoulrszvKK0+AoYHA25uo/1fl41a8Exb4ZbiKVJuEa6gAC3eQiI/wCrP+Wk8kPcawZPYvOy9i3+0cchSwSrlbaXjlTKL5VlTQ6hcoAjpULsxjbdj25uYdboOKt2MhXO6I/tywtCNX7gEDeK54dxI2cViL5Szd9u2c23BIVvae0QqeqnnFN8D482Da+Ys3WuuLnfU9x1LkMonfvn86TyRH/58nt+aA9m8TXLtqamtgFH8fyH516uAU/xx8Pzq/MiR5E/20QTf5601cu61NvYFPt/d+dV9/Dd6Fk+MVakmRLHJd/qN+zLmB+o1NXuAs4pV/dW7jJEyne3j7Mxt0pv6iLeHJtvba6d1bmp95Vnnt5wa74Px23bYC4pttya05tn5hlNRL6i4/w3squMcYuZSLmcEiDmkHTbQ+dQuzvFTbzqArAsrQROoBAiNQdeVafa49nUAYrOOSYqyGWOmdMw/wDbVJxTA2/b27jWcPbRP3jPZSC4kBAIgZcx6Scs0nFKLTK5W1RJwXbG/CBrPjClc2U7SjHMOoogwHbi2SBcY2/C4pT4EiKyfj3E82KuE9QPKBsK5w/HSugdgOk6fDavOl4HG9xTX9v3Rv58lp7NW4txpFxKMA7o69429g0xmJGnu8ucUYcEZnAJICg6CQSfEkaen/FYZg+OkHTL5gZT8Ug0b9mOPtI7zjwzZh/7hPzqcfhVFpxf+RTyqSNkTavarMBjiyAz8v60q9WmcRm3a3hVtyZJ57E/lQLc7J2SZzOfVvyo97TMZMHr40LNh3n3ZHlv+vGt0Y2ypPZOyObn1avV7N2ejH/Mf9wqzynnAn9bjeuhbY6gjTcSR8aNBbK4dn7H2W/1H/dXX7EsckP+pv8Ad51Ym2w3H414iGeR8PxopBciEOD2fsff+dI8LtDZB8TNS3BIjb9cq5KlRoSdOen40UguQ19VUcojx0r0WgNv+407hrDNOpJiSADt1mK8tWCWhm0g66xP/FJxXsO5+5wF/U/fXX1efPyrnEwWUISZUbHz8elWnDuDs/Jo9aEl7CuRUth40j0MUhhz0FTMbYGdgOWnwqDibeUiSZOpp6Fs9Nvy+VeG35edNi+BTJxC9fjQKmTltT7pHwFdfVW309R+pqrGKg6fGa0LgHA/bWgxMnn+E0xqNgkcOQNdPGK69iTzqy7bXVw7W7CnvN328FmFHqQT/l8ag4K4GGlYTy1KkaeU6sa+pmY5UQYfsw16z7qlTO49Dy0qALfP51oPZJQcGs/4x8z+dQ15nZLVGYnsReRwtt0KtEd6csmJ8vGiXtD2YuOtwJGUgKsfYRQqfIA0SWsEqq75yQFBgJMBiuihmJIAQCNxrqdKtsHDZSCcpEBSBAy7kxzNbSx2qsqORoyHA/RI9y41y+w7zExy1POixPo5w4TIbds6fZWfjvR5cw6sIYAjpTC8PtqTCgbjnz3rnyYFPtsXJmQ8Z+iv2Zz4dzl5qTMTsVPMVYdn+yN5GEzWoDBodCo2A9BtUq1bE7CtI46VN2PmyFwzCMtsAzI8DSq4tWABu3x6617WlIVsBuN3Lc6wCdgYE+U0B3MVctd5lItljGhYak6ZtuW4nzoj7T4BzJ5DXw/4jlQy1q57TOyox2OkaERp1NTO60HEds4hb0lR3uYXfz9al4OwFIzGANuZ22IA8tZ/Cqm7hwjhrYdeoMwPI05buQSfL08qWPlKPGffuXHaphArIRoVgaaxv4CdPWpQwSaFgwEnZQB3vGfWaFrvEFGpGsR3dD461HxnFoAYM8LrBaQefe61Dxu/pkJwfowz+pKw2Ck6TE6SCDy5fcJqsxfCjnhVUgQAQwk6cwWFUNjto2uo8Dl12jUg70j2tZnBc5h0IAG3LTedZqoJxYRg0WtzhZ3021hl/wB0U0+EKgEggDfvKQAekNv6RTZYXNVt6kyYJ5ayF8PSuLGC6Akjf7OvQCuy4/v/AIa0x5MmYAD7hE7HbWibheJW1ZZzDZQYbbU6D5mhyxhCTBygTI/rFT+K3wltUkkt3tPDb0qGDWittrmaqXil/NcJq3tPCu3hA9dKHcS2prNGLPG1FRfaBQQwAPWeew33EVJstrUm4qkaifOhgiut4oeEcmGqnz+yfOtP7J9uLVmwqXl25oRMfytGvrWVXMGFfNbYqeg/CmDj5MOTpsy7+o2P31Dv0ZrClthr2h9ni7j3nOW4xkEbqBoq+IAgVz2XcICLiyR8D5dBQcmLIPvT8aKuB35FYRx8Ld2b5ZxlHSot7rSTA/L0o87FN/ZR4O/31n7NR32Gb+zn/wBRvuWtYdnEwjFKa8moGJuF39mpgKA1wzG85LYI2mJJ3jzrUSVnPaHj6YOw166GKggAKNSzbAToOepoOb6ZrE//AM96P5rdFIwFl8ObN8K6TlbMYDOCCSusiGMDmIodvdl+HKwK4bMgQk63NWMlfeYGItvEDWRUtlqFuiPh/pktFwGw9xVJALZ1YgE75QBPxrQ7eIWSJGgBPLRpjfrBoDt8Iwy3FNrCWVYHSA1wyrgSMxg6GdudFfA8ISWe6hznKczAToizAOo72fpQmVLHxVsI7Z0pV7bGlKqMwF7RWdD60F4+5lPusdOUfia0PtFhJBms+xdtTMdeQ1+6j4KIF5xEj4c/WoTXdCY6bwKnKdCep/CoWIvAVNJDuyG9wncR6zVfj7vcbfapOOugiJI8p+Mc6icRbuH0++p0UVqGp3DllwPGoirVjwVP3q+dIZq3Auzhe2D4eR9Yq4HZhY1Wefw++r/sof3C+VXZatkyOQBf+GgTyHTT4UDcZvKbrgahTlB8F00PSZrdHEgjUSI0316eNYd2x7FXsExdb/tLROhIUXF8HEQ241HwFDYXZAx93LaUdTPwqhvuKhY5yzkliT1J1qJ9YYc586lMTRNbERS+uk1B9tNF30bdkzjsVBJW3aGd2Gus9xdep+QNUSDl7Mk5gQ20EQQfEHbrVnaxWFxQjEqMPe/v7a/unP8A17KxlP8Ajtx4qa3ftL2Gw2PT98O/HcvLAuAcsx2ceBHw3rF+1n0a4rAy5HtbP96gMAf9Rd089R41JpdlJxbs5ew2UuA1tvcuoc9p/wCVxpP+EwRzFWXBG0qDwbtBdw0hCGtt79pwGtuP8SnQ+dXttrL9+yptzvbklR/ITrHgZ86hiHXuQNZ/XP4UefRwx+rvP94SPIqu9Z4O+eg5/lWifR+37q5/OP8AtFKPZD6CuarLFwoL0KWum45C/AWySdAuULr503iuP5CwyTE/xcgSDsuh0mPEdRUW52qIiFTUnZ82gfITpHKG9eW9b8GxKSR5b7MsfedV97YFmMyCeQBPdPPUVJxPDUW7amWNxirZtii2ycsCIUFUiotrteM6rc9mgO5kmAHZDPTZW15N4TVrik9qqXLLKzKSVMypzKUYSPOfNRUONaNVlk9vorb18qZt3cvehLKhQoWSMzACWJCk69RU/hXFWy94Eky2YwFAYFgo6wBXCcCUMWZyQNhAEAKV31/hJHw6VY4TCWgsKABpPMwoA56jQAT0FJWU5QaoubWwpV1bfSlVGJS8bsAg1m3GLeVjNa1xGxKms97QYCGJO3rRW7KsC2PdPn+HjVPjLjEwAPDUE+gq1xeTWCpPgF+Ogrjs+w+sJHVv+00MEUyYA+XmIrjFcMZlgEcuv4VqJUHcD1oPftMhczh7ZSYGwaOROkf80uIOSXYKfslxzX4n8RXuHtOrAjQ9QaKW4zhyxmxC7CGZST8h+udP4fCYa8SAj22CzBbXcgx1GxnxocGhqaHOG9psWigLiLgA5ZtPuNTh22xg2xL+uQ//AFocuShIBptWIjn4/o0gCy327xo3vz/lt/7Koe0naq9iBluPmC+AG/kB0FRRcNVGLcyR40mxoZaxtpM7npTR4ezzlgkeNSFuHnUjDjKJFKwKNuG3VOqMD5Uf9gu2b4ArbayHsklnKaXczADNqYdQBAXTzncae+Zp23fPP9f0p2Kj6G4NxW1esq9i57RIif4gRycQCreBANTTcr554Rxa9hrguWHKPseauByuKTDD5jlFaz2R7dJjP3bKbd8CSmpRgIBa23TUd06iee9WtkvRW9rPoosYjNcw0WLp1KgfuWPio9w+K6eFZvf4ZdwzeyuqVbbqD0KkaEV9AM2lZt23cZ+VZ5HxVjjt0CCCBG9F3Y7tBYw9u59YupazMIzTrA1jSqThHCL2JDG0AFXQs0gT0EAyaruL2rll8l0QdwQZBHUGuVZt9FuHyaM/b3ho/wDPtnWdEc68zom/jTR+kvhy7Xvhauf7KzzhXCXxBOUwo0J8egp3iPZa5bEqS0awRv5GtvOJ4Ivcf2p4RcuPcZsQzMcxhWA0EQJjQ/8AEVPw30qcPsoEtJfyiYAQczJks8zNZ2t0EVW8Ts/xDTWNKcZ2ypJtU2a/hvpWw9wwtm+fS3/vop4Tx9b0RadfMqPurFuyWAJgn7UfKtn7OYKFFaJsikE1s6bH40q7RdK8qxHl5JFBfajCaGjgioGOwykSRNAHz/xrDupMA+g/KmOzDN9ZQmQO9qdB7tapxk2kmbYnkIBJrPuLdobwunITbUHQQAI0iQBBO+9R0bxg5BNccMpXWCCNJ5iDEUMPwC7JAQlQxykkL3cxiR4iKYx3H8SFUuSs7ZQVLN4xyia6xPaC93JuZBGpC6knbMD+GlVY34Vsk2uzd3mFHr5ydOetOWeFXLTho7oHIN0YAbDrXGE7TPBzrmI1DaII5yK6HaU3e5aSWG5J7o8oEmlZHkNehUYsNnP4iuQx6j4VZtwa88N3BO/e28ZiG/y5iOdQyoQkMwPSNR50myRnK3h+vWoOKQK0xvuRrUlsQTOvypgpO9TY6GLKSafuuYiK8FqNa5mdDo3Qj5igBkvrXRu+FevZiuTQBIt4nqKL/owuBsdpp+6ufelA0+H6+FHH0Ta44/8Ao3PvSqT2S+jXCKEe1fZP2+q3Mpg7rInlzGlGnsxVJxu+balt1HveA6+VT4h/STBbKrB3ls2ltIAMoC+vMnrJM+tTbuHt5CCFMjUkan1qmtcIuX3a4r5bbKpXQliRPeiQAsRudafxOHxKwMqR9otp8Nx+ta8yLfdG7SKW5Fm6otLOYnujrEk+HL415xnFXFQs690Ce7+PhXC3Hs4nNfZTmGVMuirzI15n8Kd43xRWX2aDMz6ADx0JPgBVqQmgd4P2NNxAztGYkgDSJJI33qm4lwgoXQmcrCD4H/itFtXSiAKjbVTHh3tWY/yk/E1vjbckSyT2M4P3F0/i/CtW4dhsqiqDszwnKg05/hRZbWBXakRZ1FKvaVMQqbupIpylQAMcc4VmU6f0rNeOcJNslVhpI1G/OfPprW1X7M0Kcc4JmBjSOm9Jo6MWSjGuKWFVcvflQWI1iYMaTrTAtoUNwGQgJIO5y7lRsBrRRxnAv7Q7wRGY6n57VQ8QsWbax78gQRJ16frpUncvqIPtJs6ZdIMaljGsA866waycwOVuhOpgdKdKEIIAVeZOp1HLlFeKqI0KSx0IP8PjJO1IclosMVxkxlBOvKD3ttz+dV1tdNQPITSZwdTEdK8zCpPOfZywM76dKZa9m92fl99SRbJGn5017OOlAjwXGy5ZOWdhsSP0KS3mUyCSfHfrFeXAJ0JPhOnpXhQEfr5UAOFs38MHwIg00H8v16UshB5EeO/pTwtZtddOkTHOgRGL+A/XpRr9EY/tzT/c3Pm1uhKzYDGNuQ6b+J2ot+i9SmNctovsX7x0HvJzO1UuxPo2AuOlVHEFN0MixqCNdteo51I/a1nb2tvmPeHLeoy4pCe4wOvIzU5/tJj2R7F1rUJcEQPeHu6fd60sfxFQhmNo8+gHU1NuNP40F8XtWrGMR2JC3AQAScquupygmFkH5V58m0tGq2XuH7PWnRTdUO2h72sHwHKKi2+y6rifaoggqVOw5gj7qsMDxNXMDWB6Vc2WpxSYnogHCiNRGlROG8JBdyBvH40TWbYPKnMLggpMCJrtxw9SGxzBYbKsVLrxRXtdBIqVKlQAqVKlQAqjYjDBhUmkaAA3jnAcwIjQ9BQHxzg5ghhlRdiBqdonpW1XLc1V4vgNt9xSo3hmcTB8Zgr1w20Cyo10E9YzAedTMR2fxDBQtqAJzN7s+ja1sB4WttcqCANABVNxXDGG7pjxaB6AVLNH4mT6MixWDa2Y6ac9KiPcyicpaduXjy1q243aGee7I0A168+R58qq1OpUknTYDUE8yeYqDHsVpyYObKDz5idNV+Gvyr243PujlvPmOVQvZKpIIO+7CQPTepyaiRqp26+GnSgD2ANh5/rnXFy4ojf0kKR48qSyeoA1mOQru6iBYJYj+Hff89DSA4QurBrehE9NOWnpzp63fZiSZYtvP37elOLkUwrgzEFdSAdTJMeIio+IOXqf6eA2oATsQdpM+7r8amYS62XMvcZRB13A56/o1GL5x3mWZ3EjL8t69W0AzakyPtCDH3+VAFk3FbhIKBYMCCNfE+P9aNuz7k2wwJDDVl5NpGnQ1naqY7xUHkS0jnp3dQeX4UddjMLcu24kLO/8RB8P6ms80m40JJIK+DYlbq55lSYHpvNLinDLTFGa0jsrd2QDBbSYpvA8HGDtEISUBLNO8nVmj76d+uZyhTvDMCSNQBrXKlqivUtbWHEQAKVjCHPA2iZ5CpeGtSNKmWbUV2QxmdntqzFOha9pV0JUSKlSpUwFSpUqAFSpUqAFSpUqAFXhFe0qAGLliaq8dwtSDoCau64dKAMj4/2eBY90xvE6HXnpQ3f4VlzQp18Rp5d3Strx3DlbeqDG8ESpcSrMk9hl/hbQ8iNOsSKjX7CzIDCOehPrETWjYzgCfoVUYngKa6/KlxQ7Am9aWJGYROygnU/zUhgxmcl3OadMoEEz0bXeij9irlGvXlTLcHXr8v60qCweTCgAd6SOqRp4wZnxpxrJdgzvMCBAaR19Kuxwgdfl/WnLfCV6/L+tFBYPfs+T7wA6Qx1joQY86k2uHSsZlg76MT6HLRJZ4Mpq1wvAk/QooLBbB8GmAXBEQYU6/Eb+NaX2SwARIG3L9RTOB4Gn6FFPD8CqjSk4WFjn1bNodoj409huHKgAUaCn7NuBTwFOMEiWzm2kCu6VKtBCpUqVACpUqVACpUqV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oklahomafarmreport.com/wire/news/2011/02/media/01580_ag_ex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3190875" cy="3097276"/>
          </a:xfrm>
          <a:prstGeom prst="rect">
            <a:avLst/>
          </a:prstGeom>
          <a:noFill/>
        </p:spPr>
      </p:pic>
      <p:pic>
        <p:nvPicPr>
          <p:cNvPr id="11" name="Picture 2" descr="http://www.cascademeadowsfarm.com/images/American_Guinea_Hog_piglet_four_weeks_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67250"/>
            <a:ext cx="160020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"A Look at Texas Agriculture." </a:t>
            </a:r>
            <a:r>
              <a:rPr lang="en-US" sz="1500" i="1" dirty="0" smtClean="0"/>
              <a:t>Ag Classroom</a:t>
            </a:r>
            <a:r>
              <a:rPr lang="en-US" sz="1500" dirty="0" smtClean="0"/>
              <a:t>. Ag Classroom, 	July 2010. Web. 4 Feb. 2014.</a:t>
            </a:r>
          </a:p>
          <a:p>
            <a:r>
              <a:rPr lang="en-US" sz="1500" dirty="0" smtClean="0"/>
              <a:t>"A Look at Iowa Agriculture." </a:t>
            </a:r>
            <a:r>
              <a:rPr lang="en-US" sz="1500" i="1" dirty="0" smtClean="0"/>
              <a:t>Ag Classroom</a:t>
            </a:r>
            <a:r>
              <a:rPr lang="en-US" sz="1500" dirty="0" smtClean="0"/>
              <a:t>. Ag Classroom, July 2010. Web. 4 	Feb. 2014.</a:t>
            </a:r>
          </a:p>
          <a:p>
            <a:r>
              <a:rPr lang="en-US" sz="1500" dirty="0" smtClean="0"/>
              <a:t>"U.S. Energy Information Administration - EIA – Independent Statistics and Analysis." </a:t>
            </a:r>
            <a:r>
              <a:rPr lang="en-US" sz="1500" i="1" dirty="0" smtClean="0"/>
              <a:t>eia.gov. </a:t>
            </a:r>
            <a:r>
              <a:rPr lang="en-US" sz="1500" dirty="0" smtClean="0"/>
              <a:t>U.S. Energy Information Administration (EIA), July 2012. Web. 04 Feb. 2014.</a:t>
            </a:r>
          </a:p>
          <a:p>
            <a:r>
              <a:rPr lang="en-US" sz="1500" dirty="0" smtClean="0"/>
              <a:t>U.S. Energy Information Administration - EIA - Independent 	Statistics and Analysis." </a:t>
            </a:r>
            <a:r>
              <a:rPr lang="en-US" sz="1500" i="1" dirty="0" smtClean="0"/>
              <a:t>eia.gov. </a:t>
            </a:r>
            <a:r>
              <a:rPr lang="en-US" sz="1500" dirty="0" smtClean="0"/>
              <a:t>U.S. Energy Information Administration (EIA), July 2012. Web. 04 Feb. 2014.</a:t>
            </a:r>
          </a:p>
          <a:p>
            <a:r>
              <a:rPr lang="en-US" sz="1500" dirty="0" smtClean="0"/>
              <a:t>Baker, </a:t>
            </a:r>
            <a:r>
              <a:rPr lang="en-US" sz="1500" dirty="0" err="1" smtClean="0"/>
              <a:t>Micheal</a:t>
            </a:r>
            <a:r>
              <a:rPr lang="en-US" sz="1500" dirty="0" smtClean="0"/>
              <a:t>. "U.S. Energy Information Administration - EIA - Independent Statistics and Analysis." </a:t>
            </a:r>
            <a:r>
              <a:rPr lang="en-US" sz="1500" i="1" dirty="0" smtClean="0"/>
              <a:t>Usgs.gov</a:t>
            </a:r>
            <a:r>
              <a:rPr lang="en-US" sz="1500" dirty="0" smtClean="0"/>
              <a:t>. Texas State Mineral Information, 2009. Web. 04 Feb. 2014.</a:t>
            </a:r>
          </a:p>
          <a:p>
            <a:r>
              <a:rPr lang="en-US" sz="1600" dirty="0" smtClean="0"/>
              <a:t>Baker, </a:t>
            </a:r>
            <a:r>
              <a:rPr lang="en-US" sz="1600" dirty="0" err="1" smtClean="0"/>
              <a:t>Miceal</a:t>
            </a:r>
            <a:r>
              <a:rPr lang="en-US" sz="1600" dirty="0" smtClean="0"/>
              <a:t>. "</a:t>
            </a:r>
            <a:r>
              <a:rPr lang="en-US" sz="1600" dirty="0" err="1" smtClean="0"/>
              <a:t>IowaState</a:t>
            </a:r>
            <a:r>
              <a:rPr lang="en-US" sz="1600" dirty="0" smtClean="0"/>
              <a:t> Minerals Information." </a:t>
            </a:r>
            <a:r>
              <a:rPr lang="en-US" sz="1600" i="1" dirty="0" smtClean="0"/>
              <a:t>Usgs.gov</a:t>
            </a:r>
            <a:r>
              <a:rPr lang="en-US" sz="1600" dirty="0" smtClean="0"/>
              <a:t>. USGS Minerals Information: Iowa, 2009. Web. 04 Feb. 2014.</a:t>
            </a:r>
          </a:p>
          <a:p>
            <a:endParaRPr lang="en-US" sz="1500" dirty="0" smtClean="0"/>
          </a:p>
          <a:p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Info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52400" y="1524000"/>
            <a:ext cx="3733800" cy="4114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state formed, Dec. 29, 1845</a:t>
            </a:r>
          </a:p>
          <a:p>
            <a:r>
              <a:rPr lang="en-US" sz="1800" dirty="0" smtClean="0"/>
              <a:t>Capital: Austin </a:t>
            </a:r>
          </a:p>
          <a:p>
            <a:r>
              <a:rPr lang="en-US" sz="1800" dirty="0" smtClean="0"/>
              <a:t>State Bird: Mockingbird </a:t>
            </a:r>
          </a:p>
          <a:p>
            <a:r>
              <a:rPr lang="en-US" sz="1800" dirty="0" smtClean="0"/>
              <a:t>State Tree: Pecan 	</a:t>
            </a:r>
          </a:p>
          <a:p>
            <a:r>
              <a:rPr lang="en-US" sz="1800" dirty="0" smtClean="0"/>
              <a:t>State Flower: Blue 	   Bonnet</a:t>
            </a:r>
          </a:p>
          <a:p>
            <a:r>
              <a:rPr lang="en-US" sz="1800" dirty="0" smtClean="0"/>
              <a:t>AKA “Lone Star State”</a:t>
            </a:r>
            <a:r>
              <a:rPr lang="en-US" sz="1400" dirty="0" smtClean="0"/>
              <a:t>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8600" y="1371600"/>
            <a:ext cx="3520440" cy="4114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state formed, Dec. 28, 1846</a:t>
            </a:r>
          </a:p>
          <a:p>
            <a:r>
              <a:rPr lang="en-US" sz="1800" dirty="0" smtClean="0"/>
              <a:t>Capital: Des Moines </a:t>
            </a:r>
          </a:p>
          <a:p>
            <a:r>
              <a:rPr lang="en-US" sz="1800" dirty="0" smtClean="0"/>
              <a:t>State Bird: Eastern Goldfinch </a:t>
            </a:r>
          </a:p>
          <a:p>
            <a:r>
              <a:rPr lang="en-US" sz="1800" dirty="0" smtClean="0"/>
              <a:t>State Tree: Oak 	</a:t>
            </a:r>
          </a:p>
          <a:p>
            <a:r>
              <a:rPr lang="en-US" sz="1800" dirty="0" smtClean="0"/>
              <a:t>State Flower: Wild Rose</a:t>
            </a:r>
          </a:p>
          <a:p>
            <a:r>
              <a:rPr lang="en-US" sz="1800" dirty="0" smtClean="0"/>
              <a:t>AKA: The Hawkeye State</a:t>
            </a:r>
            <a:endParaRPr lang="en-US" sz="1800" dirty="0"/>
          </a:p>
        </p:txBody>
      </p:sp>
      <p:pic>
        <p:nvPicPr>
          <p:cNvPr id="9" name="Picture 8" descr="https://encrypted-tbn3.gstatic.com/images?q=tbn:ANd9GcTozXUnZez7_tBIkx-yNa-QZVBA4AMdMbE4ohKApYXahuLeqVW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318" y="1905000"/>
            <a:ext cx="1177482" cy="1624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rc_mi" descr="http://texastreeplanting.tamu.edu/treepictures/pec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upload.wikimedia.org/wikipedia/commons/4/44/San_Cristobal_Mockingbir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232694"/>
            <a:ext cx="2085796" cy="140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planningyournexttrip.com/img/new-jersey/New-Jersey_Bi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886200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texasoakwilt.org/new/wp-content/uploads/2011/07/Post-Oak-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1502228" cy="1617785"/>
          </a:xfrm>
          <a:prstGeom prst="rect">
            <a:avLst/>
          </a:prstGeom>
          <a:noFill/>
        </p:spPr>
      </p:pic>
      <p:pic>
        <p:nvPicPr>
          <p:cNvPr id="16392" name="Picture 8" descr="http://janethovde.com/wp-content/uploads/2012/06/Rose-Nearly-Wil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832600" y="3149600"/>
            <a:ext cx="1422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Info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247,500 Farms</a:t>
            </a:r>
          </a:p>
          <a:p>
            <a:r>
              <a:rPr lang="en-US" dirty="0" smtClean="0"/>
              <a:t>527 acres is average farm size </a:t>
            </a:r>
          </a:p>
          <a:p>
            <a:r>
              <a:rPr lang="en-US" dirty="0" smtClean="0"/>
              <a:t>130 million acres in farmland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92,600 Farms</a:t>
            </a:r>
          </a:p>
          <a:p>
            <a:r>
              <a:rPr lang="en-US" dirty="0" smtClean="0"/>
              <a:t>331 acres is the average farm size</a:t>
            </a:r>
          </a:p>
          <a:p>
            <a:r>
              <a:rPr lang="en-US" dirty="0" smtClean="0"/>
              <a:t>30.7 million acres of farmland</a:t>
            </a:r>
            <a:endParaRPr lang="en-US" dirty="0"/>
          </a:p>
        </p:txBody>
      </p:sp>
      <p:pic>
        <p:nvPicPr>
          <p:cNvPr id="15362" name="Picture 2" descr="http://www.iowafarmlands.com/04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3344656" cy="196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http://www.southernplainsland.com/storage/images/real_estate/Texas_Farms_for_Sale_5.G6M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3149600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Soil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Hot humid summers </a:t>
            </a:r>
          </a:p>
          <a:p>
            <a:r>
              <a:rPr lang="en-US" dirty="0" smtClean="0"/>
              <a:t>4 diverse regions varying from mountains (Rocky Mts.) and ocean (Gulf of Mexico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78808" y="1371600"/>
            <a:ext cx="3520440" cy="4455040"/>
          </a:xfrm>
        </p:spPr>
        <p:txBody>
          <a:bodyPr/>
          <a:lstStyle/>
          <a:p>
            <a:r>
              <a:rPr lang="en-US" dirty="0" smtClean="0"/>
              <a:t>Iowa is the 10th windiest state in the nation.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Annual average temperature is 49°</a:t>
            </a:r>
          </a:p>
        </p:txBody>
      </p:sp>
      <p:pic>
        <p:nvPicPr>
          <p:cNvPr id="14338" name="Picture 2" descr="http://greenpeaceblogs.org/wp-content/uploads/2012/11/Iowa-wind-f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33600"/>
            <a:ext cx="20574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iowachaser.com/wp-content/uploads/2013/01/iowa-127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1803762" cy="1714500"/>
          </a:xfrm>
          <a:prstGeom prst="rect">
            <a:avLst/>
          </a:prstGeom>
          <a:noFill/>
        </p:spPr>
      </p:pic>
      <p:pic>
        <p:nvPicPr>
          <p:cNvPr id="9" name="il_fi" descr="http://upload.wikimedia.org/wikipedia/commons/c/c5/Moraine_Lake_17092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2478490" cy="186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Soil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1,100 different soils </a:t>
            </a:r>
          </a:p>
          <a:p>
            <a:r>
              <a:rPr lang="en-US" dirty="0" smtClean="0"/>
              <a:t>State Soil: Houston Black Clay 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78808" y="1447800"/>
            <a:ext cx="3520440" cy="4114800"/>
          </a:xfrm>
        </p:spPr>
        <p:txBody>
          <a:bodyPr/>
          <a:lstStyle/>
          <a:p>
            <a:r>
              <a:rPr lang="en-US" dirty="0" smtClean="0"/>
              <a:t>11,000 different soils</a:t>
            </a:r>
          </a:p>
          <a:p>
            <a:r>
              <a:rPr lang="en-US" dirty="0" smtClean="0"/>
              <a:t>Some of the richest and most productive soil.</a:t>
            </a:r>
          </a:p>
          <a:p>
            <a:r>
              <a:rPr lang="en-US" dirty="0" smtClean="0"/>
              <a:t>State soil: Tama</a:t>
            </a:r>
            <a:endParaRPr lang="en-US" dirty="0"/>
          </a:p>
        </p:txBody>
      </p:sp>
      <p:pic>
        <p:nvPicPr>
          <p:cNvPr id="9" name="irc_mi" descr="http://www.aces.edu/extcomm/publications/docs/A/ANR-1381/images/ANR-1381_img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1828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6" name="Picture 4" descr="Photograph of a profile of a typifying pedon of Tama soil seri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1435780" cy="20478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and livestock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# 1 in nation: cattle, cotton, sheep/goats, wool, hay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Ranks number 1 in corn and soybean production.</a:t>
            </a:r>
            <a:endParaRPr lang="en-US" dirty="0"/>
          </a:p>
        </p:txBody>
      </p:sp>
      <p:pic>
        <p:nvPicPr>
          <p:cNvPr id="12290" name="Picture 2" descr="http://news.thomasnet.com/green_clean/wp-content/uploads/sites/3/2013/12/corn-fie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124200"/>
            <a:ext cx="1752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ttp://images.sciencedaily.com/2009/02/09021822384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48583"/>
            <a:ext cx="1755648" cy="241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l_fi" descr="http://t0.gstatic.com/images?q=tbn:ANd9GcQXtl2pmjhKDQ8qv6N955Aa5DmG3t3uySHijM3sEyf6C36cw1FEbyfJdL1V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1741511" cy="262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l_fi" descr="http://txagtalks.texasfarmbureau.org/wp-content/uploads/2010/1/Blog0107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971800"/>
            <a:ext cx="1905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and livestock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Leading state in cattle production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Leads the nation in hog and egg production</a:t>
            </a:r>
            <a:endParaRPr lang="en-US" dirty="0"/>
          </a:p>
        </p:txBody>
      </p:sp>
      <p:pic>
        <p:nvPicPr>
          <p:cNvPr id="9" name="irc_mi" descr="http://www.thedesertreview.com/wp-content/upLoads/2013/11/catt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269252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www.cascademeadowsfarm.com/images/American_Guinea_Hog_piglet_four_weeks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and livestock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Top 5 commodities: cotton, nursery plants, corn, wheat, hay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Iowa ranks 2</a:t>
            </a:r>
            <a:r>
              <a:rPr lang="en-US" baseline="30000" dirty="0" smtClean="0"/>
              <a:t>nd</a:t>
            </a:r>
            <a:r>
              <a:rPr lang="en-US" dirty="0" smtClean="0"/>
              <a:t> nationally in red meat production.</a:t>
            </a:r>
            <a:endParaRPr lang="en-US" dirty="0"/>
          </a:p>
        </p:txBody>
      </p:sp>
      <p:pic>
        <p:nvPicPr>
          <p:cNvPr id="9" name="irc_mi" descr="http://pixelatedcrumb.com/wp-content/uploads/2011/09/corn_chowder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167640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rc_mi" descr="http://cottonaustralia.com.au/uploads/images/thumbnails/bill_gordon_shares_his_spraying_tip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124200"/>
            <a:ext cx="1676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AutoShape 2" descr="data:image/jpeg;base64,/9j/4AAQSkZJRgABAQAAAQABAAD/2wCEAAkGBxQTEhUUExQWFRUXGB0XGBcYGBgZHBwYGhcXFxoXHRgcHCggHBwlHBwVITEhJSkrLi4uFx8zODMsNygtLiwBCgoKDg0OGxAQGywkICQsLCwsLCwsLCwsLCwsLCwsLCwsLCwsLCwsLCwsLCwsLCwsLCwsLCwsLCwsLCwsLCwsLP/AABEIALcBEwMBIgACEQEDEQH/xAAcAAACAgMBAQAAAAAAAAAAAAAEBQMGAAECBwj/xAA6EAABAwIFAgQDBwMDBQEAAAABAAIRAyEEBRIxQVFhBhMicYGRoTJCscHR4fAUI1JicvEHFRYzooL/xAAZAQADAQEBAAAAAAAAAAAAAAABAgMEAAX/xAAsEQACAgIBBAIBAwQDAQAAAAAAAQIRAyESBDFBURMiYXGBkSMyUqEUFUIF/9oADAMBAAIRAxEAPwClYGth8QId6Xd1HmXhRzfVT9Q+aVaGOuww5McJ4grUbPEheW4yi/6b/Y9aWFoR1qBaII0uCJyzOXMkHlWKo+ji27aXKr5rkr6R2lvVVx5VP6z0xFlnjeh9hM/O1jdWvL8bTey7RqXl1B8XlMsPmxEITxyi/qbcXUX3PTMNh+gAnotYqppACq2B8XOADQAUVjMydVYSCGlI50ao5ItjrHPY1mo3MJbk+OA1NNuQq6/E1XHSXekpxl2XOF9wUspMDlZBnWWuxE6BdJP/ABPFTApkr0nI8IWOvyrjhKQDdRT43JGPPUZWeO5Z4axFNzTUbpEiLr17LsNDG+yoHinxcw1S0bMMW6rrKv8AqI1g0uBchCf3drQcspTgvZ6S5oaJNgvPfGvjRrNVKkQTyeihzHxBisaNFBhp0+Xnp2CSPynD07OHmP5JvdaHK9Ing6ecndFOc59VxiSSmeHyPFvADKbiO6a0aLaZJY2JTDD59XptgEfJNxNkujyS22J8D4extN0tokfEK/5LhqzaH92mQ7okWE8VYhpuQQrVl3jSk5o1iDyuUUI8WbF2Voo+Nou1kuBF+igdSP3bq+Ztn9EgEMDgkxxdInUKYE9F3KjfjlKUbcaK0cO/eF3SpSnuPrUtMhp+CCw9Njx6XIfIroer3Quq043C1TqObtcdCmxwB4grT8PG4Xc34EcItU0QUM0FoBY7qrLlHih7bVfU3qqvUwzeVr1N2uO6osvswZegT3A9OwQw9b1NDSTcqd2VUv8ABvyC80y7MX03BzDpP0KumXeKA4AVWx3Gya77HnS6ace6Gz8FSbu1o+AQdTF02uAgBvXa6Nr0GV22dPIIPKQZrl9WpUAIHoEsjaepC6vZLa7DxhBEgyEtzrNm0G9XHYcqDF4kYcG+p7vu9FQfEubaSTM1T9AkopFN9lsY18fVc4kvgnjosVdwbqj2BxEzytpuS9DfBL/IZ0f6VpsyD7KTE1sO6PR9EkF7o3E0gALXKi8aPUjiVUOcDSw7hIaBC5x+AD/suBHRLmVg0QuKTyXWKnLAmLPpk0J81yAtOofT9EhxGGeD6RKvjKpJh1wpquXU3Mlogoc54/yYpdJKKpHnmExEG9irDhamoSEdUyhrvtNkdQswHht2r+26R0UsmaE1fZjYnODqf8huCwDagnko7LqFWk4C5aVPlWU1dUBpHc7K65dhKVITUcC5QhK/NG15El7N5RlxcNThpC5z3GgU3MY6BG6WeKPG9Kk0tafkvPMTndTEzJ0s6K0pa+v8mV23cv4FmMpAuIBm+6ufhXwzRADnQ5yqrKI3AlWbw858OImAFSF0aMWPu2OM7xwYPLpwPZVZzTPdSVNT3STdd1ArpnpY8aiiEt6rp1NzgSBYKenTJ3KKrtDRpG3KDbRVqxQygTuiqeHI2U4vxZGsw50TwjyOaAmUbKJtO8NPOxRjTuoxS1ERvKDdi8aG7PDtfQXFoMBIXYFzDOktPTqvTMFn7GUW6iNUQQeyVYrPKFXUHM9jCE4xruYcWfNJu46K1hXh7bb8qVros64SjE1G0n6mOlpMQixitQkKd0zQ3ZPXw7T9k/AoQUyHAKR1dEZdm7WkNeB2dFwjzOdpaAsTRINwR8FA2oWnt0Vw8xj/AE1YIN2uCArZdSNTQZE3B4KKm/Bn+S3UkLcPjzPoeWO4CeYfxLWDS2owOdHpcEgxbMPScQ8PJG37FQNzzRZjQRxNyrrLrZly9KpbiNnUXGalR0uK8+r0vMruBJN7z0CsWKxFStIJj2MKsYqaL5mXJOVhWD44st1LEtaAAIAssVcomu5odYT1WKnMyfHIc5BgXPcZbAGxWZjTcCQ4exT3CZsxtiIXGPr0qjS0EaosFnWS2enFqyqAG6Jw1Ty4IvO6MGC9IEerldDLqn+JTt2UtMHw9STO0o7zSBHCDp4CoL6DumFPCuAFt0jDwRvAsLSQRIOyb4bLYHmNt7foucny8lx1niyY5ljxSpBjL8SpuEScoq0kV7MvEdRhhl43Q1XN6lVkFukncoLEOl5ncow07fBYHFN7O4pdhVWwVMg6rpW4jZrTA6It76hrBjRM/FW3w/lhbIdTtySNlrhFsVRjXJLZRPOqN+6Wgr0PwljmVaBYAGviF3meT0agA1hsdApcvyXCU4iq+RyArU/AkXkva1+hX6tAhxBEFa8odV6DRybB1rF5c73gorMfDGFIH3I5FlVQlRo/7DGpKLT/AIPOGMCKqUiW6h7J/j/DDG3a8++6Dw+WkGA9pHupN06ZrWWElcWKxTIFxCZNZqw9twbqfM8K5wDgNheFHl1fQHAjcR8UUzm+StCnyYU+Hc1sv5G3upqjLdyuXYaAjYXsiqu1mTuoKrCI6IgTK7cREQuo7sLcRgw4EEXS710g/TeBITp7zH5rrDMYXs8wS0mD7GyL2ieTSsSUcWHgFp91BXfeJieVdsx8DUWMfVp1SxsSAYiV5fWe6XdjYfopuLXcyw6iL/tLNl+Nd/6nOvPpduAf0KYZ7Vd5cm1SlvHLf5dUZmPIMEQU8qZ6PKLyYqNGj/eIsSOy5J2JmkmucfBA/wASNe3S86o55QdXOabR/baS7qePZVio2DKnwnre1sgSQJ91q+PRhXWSf1aSYzpPqPMgmZ34CZYbK2gy71O5J2CIOC8sik3cxPdTVXHW5sdL9wkUT0IY3VyGlDLXFoIZIjeVpMMNjC1rRqYYEblYhQts3iqIcLsLZ5VMxGE8uoXtqu35C9C/rmuaBqalNbDa5axgI5MKzwxXYxpOexZhsyFiSe6seCzhhAh42S6rg9FMiGpU2lqI8sAOCzTg4m2NtFyGIfUs0AD23W3UmNEudtwqf/3uuwxEcbLKlRz5c5xvcqLyegOfhFrxOdU6Y9BBckOKzx9ao1sAAbgKuVC4O9IJk2AEk/BNsFl9dn9x9Ms5upycmrDHbpFhfkNStDqbDq6mwTzDeEDA818dQEvyrxoWkMLS7vZWY5yx9IvaZjfsrwxQavySyRzKVVSEuLq0cMdNKm0u5cldTGvdJcTB4FkO6pqcSdzdTOHp63TpUb4Y4xVeSGNytUqovv7roN6rZp3XWXRHhS9rtQcQeqmdj65MueSOhUbHEInSDB3QsLjG7aD8JiS8bw7ohMThQTcEdwuZgyjaGItcS0/RLJJ6ZNrjtEFCq+kI+0OvKHdi2l1hA9uUxw4LydLS6O3C0xsdge35JFBp6Cmk/wAgM6rhSESFjw0O/wAfbY/BQGo4OuLHaE3Ku4eNnTqZWmtlSGpPb3XIqEHvwnUkKCY/ClrSf/lAiqHs0ts7p36hN61ze/VLa+XXlro7Jm7WjtNbD8fnIdgzSqH1t27nhUrFYbzBPI2IV7wHhc1RqrnSzeOT+ir+Y4YCpUbTADAYaBew7/Vd42ZIqHJxX6iH+hbomo2TYDjcbyhP+1udDBu4wFaMNS8ukS5uuSIB2tclE5Dhw+o+qBYbe5UZzcUJkSimV3D+CHR/cPySnMskZhiHucd7DuvUMTjfLaSV5ZnWIrY/EHymPeBZoaCfj2VenlOe2zxs6jHsrZasePNa2tTkyBI5BAC3mf2Gm0kXjee/wUvhLwji2OD6rhRYN2O9RPwBge6vYyWjB1AGd+FRWevDqY0uSZ5zSpOAEx/zdYrtXp4JriC1sjfdYu5HfMvTEFXCg2YIcuHZrVYY0i1tk8wrWB2txnsFNm+IpuYdDADG56qs5ctogo+iuVKb6hkmJ+SmwDadMzdzkXSw4NOwcTt290tzSoKMCAZChNqjTjWiHxNmQfTfoaBp36pXk1TzC2xcAL9B7qGri2sn06tW87KFmdPFmw0dAIWd7WkU+H7W3ot+BzVuH/8AXSaT/kd1FmWYurkaiTyRwkTKxqNlgLHDpcH4KXLMNjqjvRRLurrC3xKMHaHrFBjHDNDJI3NlYcgql1Oq076ZUFfw/jCxvl0GF33vUBb5ozLcJi6L268M4CwJEHfeYKqn+BHkhJNKSsXvphdUK8WiQicww7mEgsMat4O3RAiC7oi2aYVJWTNohwJBv0P5Lqhso5+U2suqZ368JRzRZv1UlEyINlG4iZJiykbugP4O29tu6Ly6mCHBxgSAf1QOrnvdd0tnLhJRuNFqp5/QotDWt1dSAEszDF0qxLqZ0nlp/IpMWx+q0xp5HyTuVqjPj6WEZcot2F1Ggjb3Qz/RtspKdYgQteaDY77qTNW0SUMS2CC2Z5nlD1MS2/pcIWVAQZ68LjWD9oW4PIXW0K4XuIRhSyqY16Y4I/Nd4fNadMwKBJH3nEfQJZjMO5rdTB5jeQBcJdleL1u06SW8CbgpXmZHhzdf6HGZZn5jXDU+T92fTHSyAwAJPpDZ6GFmLwD2GXQ0Ha90HVrPaC1pgE9LlRlmphkoQjo3mWMeK2gs1k2A47bJ74fyiq0xaN3HiTdceG8l0kVql3naeEwxteqHuFKdMCffoO65f1GrMUk8joJzWhh6bSK0Pn7g5SzA1qtQeXhaTKTBuWgAfEwiMF4dc866pIB43cf0T99ZlBob9lvSIWyNJEnCMdR2xbl2Tv8AM11apeW8XgHj35R2PeGMc87NEwo8bmrQwGmNRdZogpJ4rxx9LOPtO/AJ7R0cc5yVlWrGXEzEmYlbXL2OnYnutJD0KH7yGAndsbi6XV84YRAB7yhsvD5OkwOn5QuMxyxwJeCOpb+iE3KtHn3JHTc5e8xMAdEozTHydP3uO6Y5Nkdeq+WsIYfvOsP3VnGDo4S+kVKv+RAMdgOFGKd2wXKeimvySvUp63M0tAtMCfYG6EweQlx9Z0jpyVasTiXVHEuM9uiiF1VI2YsVL7OyPD4UNaAwR7I/DVXMMtc4fFDTCkoskwU6ijTVqmG0Mxe0yHuHeSrPk/ilzSG1nS07O5/dVWrT0jSYjqFCykRafb/hFTa7EsnS48sakj0p3iPDm2oT0ISHE4jD1rVKYYZ+2yxHuFVy2Yb9bBMMCZaerd78fqi5t9yEOhhi2mybH5MaY1Bwe3gj+WKBOl1xbt+6YMrEWbJBHqHE+yH8ts3bp/2n8ipt+jVjckvtv8g7qQMjlc0rHSbd0WykBLvMIjoLx80RmIpvYwsIcI9R2PYkIXY/PdeAA8Kd9HuoWuIkbxseqJwxDrc/h2R0FyohcADvbhb02mfldZV+122XBp87W4+CFDaMlcExfY7LZmPb2XMiSZN1zQ4bVy2q1oeWy0iZFxB/BC+WI906yTxAaUNqmWbTvH7ITxfmYe8NptADb6hA1SJt2RpVZkjkyrJwkv3Qtcx1LY37HjrZIszc6n/dbck8D7x9uE0bmOpga4Xbz2W2Padog8KM0pGupJfkT4NlSqdby97u8/TonmHy4Ah9TfomuVkuYS1uxg/JB5kC+RDmkBYeEpT+x5mRu6YQ3NmNIBI9kyy6u1t9Nn3BXkeZOqU6waDLztfZW5ueCnQAq1Xecxt5AOowY/JbYwlBWBRjfFOz0VlZsgXg7Efgqx4irONUiIaLD26pTkXiV1cimPQ8jcGx452PPwT7+srbVqTXAfesR79fmqfJapnQh8c7J8mcBRJ3AcY9rKtZviTUcSYjYeytOHxlN9muaTGzeBtsOFWMbTc1z28T8eSLJ1K0UxJc22tiZzQsXbtzYfOPzWIWjToMw2AeymHvLWX3d+ic5VWwYdL3h7+rtp7DhVTM8YahgFxYNtRQTaU3iE9bs82ULVX/AAer1sczTLSI7KkV8UHuJN5P0QGX4p1NwIv+Y6KbHUSyo4RYmY7G4hc/yVxY1A25y6pYZzvstJ5+HN1HSeOLqYUSGa7gElvw5/Jc6NPYja2HX/g6IiADt+37IVzoiB8/yRVN/GyFlUybTaVgIg2k8G9v1KkpU/ST0j8VjhpPqF1zYb3RujTG/PyUrKmgzI3+i5Ala8kk2uRJHwEoNiyerZYMvyx1V2iNLI1h3Sdvfn5KPHZYaToJmO3HHZWvB5lRZTb6hOkW522PT4pPnecMqei4/wBQMgW56hUlCKj32eXh6jNPJqP1EmLwRNw02En9fZJ8VgiPXSsdyzg/oe4Tyq59PSNVtw5psVG9zXfa9Luo2PeOD9FFpM3xlKvwAYCr5nogipeDa+/pI4KwUwT6okbHv0Wq2GHmNqsOlzfvCxt259kTWOol1hza/vb5oxl7GVojc0C0d7KEVTIJdYG46+8KR0xcQOpHsoQ+O44hO68FIslqtB1EW/VQip1E9/3C4NUg+mfePyXc6wTYEXmw77JbQ60Q1thB+CLxeIe7C0x92m7SXd92g9t/oldR5Mcknb9vkrJl+WuoYSq+oBqeAGscRYdSDzzHZclb0SzzjFJvveisu7GBv8VonQBbcb9T/IXBe5zgxrZJMgDn3RFejppXILrm2wPY9oUmjVKVUiwf9N3g0apfuah+jQPxQ3iDGlpcadJ9V7rMY1pPtJAsPdV7IcW5lIaXFsyXHuSdkxpY0hp0kybyZn8fxSwi21fg8yfTuUpSb7nHhPwTU1+fi9Op19MyR2MWCfYvwRhqjy95e6TOkOgD8/qluXUatao1jXu6kybDr+yteOe3DUmho1EmJJkk8klam+S34MzxvHPjF7Yup5TgMOB/aYCNpBe75mVp/iGjsKcD2b+CR5nj/MqyRYQAJ4G5PeZQWKoyAZ9J2m02uN0F2NMemj3nd/qWh+d0gJYwfBoHwlCv8Qtm9IDvb9Ehp1wBbbpP5oSvVm0STzt/CmpUOunj6Lb/AN8o/wCP/wALSp2v+er8jCxId/x4iCnnTJEi03PQdQE1oYljzpFQFptJsZ9lTKOW1nC4DAeXWMe26d5XkWoNBr06ZE+oh5seIiPqncUvJ50eqyS24Oh9hMJrfopuBc3hpTuhg3VWBjgRUZOknZw/xnr0SellFKjB/qw93+mk4fUuVnwGGp1GiMW5ryLS20/NTt3RpWZNW1X7CPEYRzbOaQR2v9VJj6paQwEENaB0km5n4/grc3JKzqemqWVf8XtJDve4/MpfW8M1e1+HC/sHXHyRafoZdRBvuV2ndEYdoiHc7Hp/OqmxOVVaQlzDHUXH891AHiI/g/ZIjQp2tDrAMaWPAqDUQIEdDKX1aTmu0kEO+a5ylwNemHGxddO/EOaNbDWX/wBXIvBE/BM6oVclOluxMwwO6nZV0lrxYg/8oNtWeIPyUlMSPilL17CcSJedoH2RwOllxhsQdIa/jY/HYqOs+/xv8F3SZMkbi8I0CqQSKhAgbH69/fdbc8ccbg7j2PIUFN4FndePkujC6gV5Mc8A253H5rplRp9v5uicDgNbT5Rl43Y47t409PZCYig5klzXNiZ1AiPfshTQVOEnx8g2Lx76F2uJp2kE3b3F9u3dNsPmtJ7dENFUmASxsGeJ/OElJFQbAtImRe4kGPggxhSCwMEiQABYtvEgnaPyQvjtCZMfss7atNoPnUA5o3cyxHysVp2KwUehpPaoXMt2IBHzS7GUa9GqIcNTha+8bg9YkbhaNSkabjVbocHcek3AO22/ZHn7JVe03+zHOFzDDUnS2j6twZDwD29SS55jX4gnzKgDZ9Inb4CwKCFWiXfbhvOxPw2W6eKw5dp1Pb3IBHtAXfIvZSOKMXze37ZtuIAGlgg7TF/b27Jjg/CGIxESQ1nQzzz7px4RymlVqhzR6G3k7ud1PbsvTqVIAQAqwx/JvweZ1v8A9JwfDH+55LjfCL6AGogt29IJ9hCHw/hqtUMgaB1db6L1zHMGkqs4rGtaCXGAneKMSeHr8uRdtirL8K3CUyXkEk3MfIfips1wbajZJnSC7ttyusY1pLHuvF2iJkna3JQudYstp6di7jtyhXgpHlKSkntlQxNAltjzfp22+KXVZDYuDf2TWiCTbi3wQGObctk+/wAdlNxPZhLwL6by67fqt4gHeZPt+3VSUaZbzvvt+CwsvOpCP5GbQLvx+H6LET/QuN/SfiPzWI6E5IVmiCJJ/m6gaNPWOi70NdEfMH8uPkppBAHSQTPPW3CVxZiIW1nOIBJc1tmiI7prReQLTv1/lkFh2iYBAdO6PNmyQBECQu4+zqZa8g8Sik3TU1fj9Oit+W53RrWY4E8tNj8ivKKNTVeSev8AypKIcxwcwmZne36qqlKK9oy5ukU9rTPVsXh2HY6T72+SpeeZYGOv6C7mJYe1tkFjsY9zw8kkOALT0tBb8HAoylnxLfLrjWw88j4cpJNMphhkxRUu6/2KWPNKs08A7xYjaQtPcSzUR95wHyaRPzKLxDWtpxepRJ1MeDJpzuP9s/JcPwz2U3B7dLCQWmZAdcT7H9ClTT2bYZYy7AtMfe2KLqy3YjrulofB6cO9+P53CYMn8wOlkE7K2cUJdct+olEseGuESOvtsf5dQPBteOAQRsonVh9jk/GEYtDvYbUEkzB73+CjpPiRFhH87XXNAmLAmN/51XREg/X6JqTVoRKtHTdQhzXEEbH59E3qeMD/AE72VGgvgMB4Oq1x7FIMPVvpOx5/nwUFSCL7b/G5lJbX9ouTDGfdduw0oaIhoETNuqjxgDRr2gavl/wucS+mKdLQIfeSD7xbv+SjNQOoxaQTI7H+FHwNDaTM8UsL8KzGNLtVMQ4NuCHFoJntYrz+tmj3uknf+QvW/C9Wm8VMO8Sx7fsHY8EfJeV+K8HRo4yrRoB2hhAAJk6tILgDyAZ3RWNNWzzcrlGbhevB0KgMG+31TzAHU0uI2EKtsENDnvgTsLlMK+cNbS9BB7T15WTJjbaUUM8tRabPUv8ApjndJzn0mu9TTzz7L09tUQvlTwe2s/E+dRJaKd3OG0njuvTMb4rxjacktA2nm/K3LKsMeLPGl08ss3JF98VZ6KbC2nDnxME8DdefY3NW1gD6mPHBMtPW/HyVSxmaVy/XrJdsQROocg/spsJiKuzqNSDsdDv0Unn59z1ukwQxLT2X/C4+m6q12trnAQG7Qex2JQniN5LmuIIn8jCq7Hw6NLh2gz+CsuMzFpoBpBJcN+hTxkXePjJNfoJsQ+GQ10yZdx7NQNRxmeVK5nflY+I3lxO3b/lMzQgbzTEkKMuUr2ccjdQGw/m6FpjcjUra0KRNw0raNHcxIBcS4ybAT+inoOcHcfK4569VGWFotF+fgo3suCN95n80GjJYRS5B6/Wd0f5oIi7gbb/nylzZJ1bH5plh64a4EgkCIAMXtf2CTi2PG2YyrptHa576UXSr9rdf0ChfUaTIbpm9ifwPC4w7SYmZuPl2TqLKtFm8I0m1mvo1AHAHW0jcTvB+S3mmUuoPI+20i1rx7fNReB/Tie2kz8xb+dU/8ReImMcaRYSY3H3bC/dM4rjsxc8kMzjFWinP1NBDTp6gbGeo2TDKs7aWnC4iA0iGvPHQfBBF7S52kgtO0SIWsbgQ/sVJKmUzx/8AUSbMcoqM1EjUGRJAnUw3Dh7cjuhcLiABuO1xbtPXsVJlWe1MP/aqnVTNml19M2gnp34QGJL6DzDR1GprTY3sTuO4Ql9dopg6jlqQa/EuJAptNSegkfNMcty+s5xbVpEA3DpEN+RnabIHC+IKpZpI+AEfG1kNQxtdlQubVjVxE/Qpb8mmV8dUMszxoBFOmNLWEi2xPJ+KGZVMwRBmOigpVJm8n8Vqq6Tvf2lNXlBi6VB2stdxtYg9YgyEJWxoII3O64Y4i/CDxUkyDc/yYRdhTXk3h8QS8NiWn6FN8urhpEwAY1f7TLXD5EovB5f5eXue4sa6o8OGoxIFp+UpbgsK0AkukgzAki42RSa7koSUk0vYfjqOgmLgXa7aQbgj5pZj/DDcc/8AqA/yy4AOhs6nN9JfuIJiPhKJzjF6w0NdeGsA7wAPrdOadRmCw7nVDLWCe5ceB7n8VHLOUWlEn1LSxrl3KrnGWYTA0dOnzKrttRn/APZbtZUPLsnqYiu2nSZJe6B0HUnsN04fXfja7qhuCbnjs1vYL17wX4aZhKfmVAPOqDaPsN/xHfqVXFyhry+54eSSyuktIK8P5BTwlBtJoFrud/k7krjNcjZXbocS1p5Fj8EzqO1O6Afy6U5/jixulp9R3PQILFe2bMWN2kiPCZJhMOWm2pogF75Pv7pgM3oAWqD5GPnC86rvdJkzfc3W2VXDdUjS8Gz/AIif90megNzvDn7494P6KRmPou++yFQPPtHOy0axJhNYH0kfDZ6G6nTd/j9EJVyii7djfcWVIqYkt2kcbrZzYtAhzp6Sh38Crp5LtItFfw5TdcEj6pLmGS1GAhrPME7gwfkg6ecVWn7R7XTDDeJHD7Y1eyVxOrJHzYCxtUCPKcI4grSbf+Rs/wAT81td8bD8k/8AEowbO/FrKJ4aLAHp0+q6pvXNQSFagKiMW2RNCtqb0IsVFUAHMos1KbBoHq5c7a/bsFNqmVgzqifoiKRtMoWR90yOh36rVKrf6fVc3ot3LF4VzHyKlTW0u8xobTgTJm4+f4KPN3l1Z5dIJ6iD3EILFY3TDWCC2YcNxP8AOFFSxBP2iSd5O88lNd0Qx4uM5S9hlH0gtgQb9x7fojadSDB6fP2S1jip2VOo7ruOyriTYrCh7Ov6ISrULafkuaXtA/tu5b2/2phh8QDI2K7qUgRvB7ocTHPG0+URVluELxsT+vS6JfldSA4NtvIvsuK9Z1MyRbkdf9XusOeOqywEtEQBYT8VJ0tMtjySkFDLahp6nEWNw03HfT/NkG2nuL/gfdB1suqj1NqGd5B/dMMDnuJgNeQ7j7LSbbcIp0Xcn2IH0zMNBPsjss8P1Kjpe0tYNzyR0AXA8QFxAqOLW7amiCOxhRVcwdIiq4jh0n9VzaFbk9Khj4qrtDw0RLAGgfdY2Nh/qSOjXHBN9z27LTm6iYk995K4qljKbpd6oMReDwJSSmVxqMI0Q43GtpVabiJa2H2vIBmPogsxzWtmj6VGmwgbua2SJJiZ9tvcrrJcJTr1vLqlzWjpv3E8L1vw/llDD0w2iGtb1EEn3O5RxRTdvuYOuubW9Crwp4SZhmsJALm3jofzhWOoIuZJPKnY4T1XNVkiy0UZIVDSEdbMC2oGcOvKr+Z4sOe47jYewT3McKS8Eiwab9Iv9VUcRUPxU0menj4vaIXuaZgXlRE39go6ruR1usNSQF1mkNqYWafmN2G89QoMHTcXbSRdEYqYFIcCbdSEGXOg+o2RsnujuvRO5ImduUDUYZF7LohZUmAmaTBs5r1CTpabWE7LKlc2EC3Tn3XTnCOv690NMdlP4yb0TAE8LaDdWE7rSfQvJnLHTtwt1D2iVixO+xnRHTi7YWqkSIWliTwUTJQbovBm4/nKxYgy8Xsl1AVCYm/PZbqy2DO5ssWJq2df2J2PU4duPgFtYuHTODJIj7Q5ROGxJBIcZJ5WLF0+5zCalQEQ4JFisvhxG43A7fyFpYpZFqyTikziqKlOCx1jtP4InA501tQGqyHTuNulwsWKb0hJSakkFYvGYfXJETeA2x+exW8NnNBo0twzTf7TiSVixTlkkirpqwfMMze9hAhreGtEKqVscGiHS5w44W1iOBc5fYz5Msl2GPheg+o2rXkBlOG9y55B+gCe4fOHs2JW1iPVRUZKvQnTZZO79lpyHOPMbd0uB6FEYfMXnE6HGGwYHVbWJsTbSs1ZYrbrwF51iNNF/tCoeLqgQRusWKzexOm7GPwBewvaRaLdkI1vqjuFixKXUntEr8R/cdPxhcOqNO0xOyxYmDZFUcP0UQcdgsWINs5shbUiQ4KWk1kHUT2hYsTKTojJ2CP0TysWLF1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TEhUUExQWFRUXGB0XGBcYGBgZHBwYGhcXFxoXHRgcHCggHBwlHBwVITEhJSkrLi4uFx8zODMsNygtLiwBCgoKDg0OGxAQGywkICQsLCwsLCwsLCwsLCwsLCwsLCwsLCwsLCwsLCwsLCwsLCwsLCwsLCwsLCwsLCwsLCwsLP/AABEIALcBEwMBIgACEQEDEQH/xAAcAAACAgMBAQAAAAAAAAAAAAAEBQMGAAECBwj/xAA6EAABAwIFAgQDBwMDBQEAAAABAAIRAyEEBRIxQVFhBhMicYGRoTJCscHR4fAUI1JicvEHFRYzooL/xAAZAQADAQEBAAAAAAAAAAAAAAABAgMEAAX/xAAsEQACAgIBBAIBAwQDAQAAAAAAAQIRAyESBDFBURMiYXGBkSMyUqEUFUIF/9oADAMBAAIRAxEAPwClYGth8QId6Xd1HmXhRzfVT9Q+aVaGOuww5McJ4grUbPEheW4yi/6b/Y9aWFoR1qBaII0uCJyzOXMkHlWKo+ji27aXKr5rkr6R2lvVVx5VP6z0xFlnjeh9hM/O1jdWvL8bTey7RqXl1B8XlMsPmxEITxyi/qbcXUX3PTMNh+gAnotYqppACq2B8XOADQAUVjMydVYSCGlI50ao5ItjrHPY1mo3MJbk+OA1NNuQq6/E1XHSXekpxl2XOF9wUspMDlZBnWWuxE6BdJP/ABPFTApkr0nI8IWOvyrjhKQDdRT43JGPPUZWeO5Z4axFNzTUbpEiLr17LsNDG+yoHinxcw1S0bMMW6rrKv8AqI1g0uBchCf3drQcspTgvZ6S5oaJNgvPfGvjRrNVKkQTyeihzHxBisaNFBhp0+Xnp2CSPynD07OHmP5JvdaHK9Ing6ecndFOc59VxiSSmeHyPFvADKbiO6a0aLaZJY2JTDD59XptgEfJNxNkujyS22J8D4extN0tokfEK/5LhqzaH92mQ7okWE8VYhpuQQrVl3jSk5o1iDyuUUI8WbF2Voo+Nou1kuBF+igdSP3bq+Ztn9EgEMDgkxxdInUKYE9F3KjfjlKUbcaK0cO/eF3SpSnuPrUtMhp+CCw9Njx6XIfIroer3Quq043C1TqObtcdCmxwB4grT8PG4Xc34EcItU0QUM0FoBY7qrLlHih7bVfU3qqvUwzeVr1N2uO6osvswZegT3A9OwQw9b1NDSTcqd2VUv8ABvyC80y7MX03BzDpP0KumXeKA4AVWx3Gya77HnS6ace6Gz8FSbu1o+AQdTF02uAgBvXa6Nr0GV22dPIIPKQZrl9WpUAIHoEsjaepC6vZLa7DxhBEgyEtzrNm0G9XHYcqDF4kYcG+p7vu9FQfEubaSTM1T9AkopFN9lsY18fVc4kvgnjosVdwbqj2BxEzytpuS9DfBL/IZ0f6VpsyD7KTE1sO6PR9EkF7o3E0gALXKi8aPUjiVUOcDSw7hIaBC5x+AD/suBHRLmVg0QuKTyXWKnLAmLPpk0J81yAtOofT9EhxGGeD6RKvjKpJh1wpquXU3Mlogoc54/yYpdJKKpHnmExEG9irDhamoSEdUyhrvtNkdQswHht2r+26R0UsmaE1fZjYnODqf8huCwDagnko7LqFWk4C5aVPlWU1dUBpHc7K65dhKVITUcC5QhK/NG15El7N5RlxcNThpC5z3GgU3MY6BG6WeKPG9Kk0tafkvPMTndTEzJ0s6K0pa+v8mV23cv4FmMpAuIBm+6ufhXwzRADnQ5yqrKI3AlWbw858OImAFSF0aMWPu2OM7xwYPLpwPZVZzTPdSVNT3STdd1ArpnpY8aiiEt6rp1NzgSBYKenTJ3KKrtDRpG3KDbRVqxQygTuiqeHI2U4vxZGsw50TwjyOaAmUbKJtO8NPOxRjTuoxS1ERvKDdi8aG7PDtfQXFoMBIXYFzDOktPTqvTMFn7GUW6iNUQQeyVYrPKFXUHM9jCE4xruYcWfNJu46K1hXh7bb8qVros64SjE1G0n6mOlpMQixitQkKd0zQ3ZPXw7T9k/AoQUyHAKR1dEZdm7WkNeB2dFwjzOdpaAsTRINwR8FA2oWnt0Vw8xj/AE1YIN2uCArZdSNTQZE3B4KKm/Bn+S3UkLcPjzPoeWO4CeYfxLWDS2owOdHpcEgxbMPScQ8PJG37FQNzzRZjQRxNyrrLrZly9KpbiNnUXGalR0uK8+r0vMruBJN7z0CsWKxFStIJj2MKsYqaL5mXJOVhWD44st1LEtaAAIAssVcomu5odYT1WKnMyfHIc5BgXPcZbAGxWZjTcCQ4exT3CZsxtiIXGPr0qjS0EaosFnWS2enFqyqAG6Jw1Ty4IvO6MGC9IEerldDLqn+JTt2UtMHw9STO0o7zSBHCDp4CoL6DumFPCuAFt0jDwRvAsLSQRIOyb4bLYHmNt7foucny8lx1niyY5ljxSpBjL8SpuEScoq0kV7MvEdRhhl43Q1XN6lVkFukncoLEOl5ncow07fBYHFN7O4pdhVWwVMg6rpW4jZrTA6It76hrBjRM/FW3w/lhbIdTtySNlrhFsVRjXJLZRPOqN+6Wgr0PwljmVaBYAGviF3meT0agA1hsdApcvyXCU4iq+RyArU/AkXkva1+hX6tAhxBEFa8odV6DRybB1rF5c73gorMfDGFIH3I5FlVQlRo/7DGpKLT/AIPOGMCKqUiW6h7J/j/DDG3a8++6Dw+WkGA9pHupN06ZrWWElcWKxTIFxCZNZqw9twbqfM8K5wDgNheFHl1fQHAjcR8UUzm+StCnyYU+Hc1sv5G3upqjLdyuXYaAjYXsiqu1mTuoKrCI6IgTK7cREQuo7sLcRgw4EEXS710g/TeBITp7zH5rrDMYXs8wS0mD7GyL2ieTSsSUcWHgFp91BXfeJieVdsx8DUWMfVp1SxsSAYiV5fWe6XdjYfopuLXcyw6iL/tLNl+Nd/6nOvPpduAf0KYZ7Vd5cm1SlvHLf5dUZmPIMEQU8qZ6PKLyYqNGj/eIsSOy5J2JmkmucfBA/wASNe3S86o55QdXOabR/baS7qePZVio2DKnwnre1sgSQJ91q+PRhXWSf1aSYzpPqPMgmZ34CZYbK2gy71O5J2CIOC8sik3cxPdTVXHW5sdL9wkUT0IY3VyGlDLXFoIZIjeVpMMNjC1rRqYYEblYhQts3iqIcLsLZ5VMxGE8uoXtqu35C9C/rmuaBqalNbDa5axgI5MKzwxXYxpOexZhsyFiSe6seCzhhAh42S6rg9FMiGpU2lqI8sAOCzTg4m2NtFyGIfUs0AD23W3UmNEudtwqf/3uuwxEcbLKlRz5c5xvcqLyegOfhFrxOdU6Y9BBckOKzx9ao1sAAbgKuVC4O9IJk2AEk/BNsFl9dn9x9Ms5upycmrDHbpFhfkNStDqbDq6mwTzDeEDA818dQEvyrxoWkMLS7vZWY5yx9IvaZjfsrwxQavySyRzKVVSEuLq0cMdNKm0u5cldTGvdJcTB4FkO6pqcSdzdTOHp63TpUb4Y4xVeSGNytUqovv7roN6rZp3XWXRHhS9rtQcQeqmdj65MueSOhUbHEInSDB3QsLjG7aD8JiS8bw7ohMThQTcEdwuZgyjaGItcS0/RLJJ6ZNrjtEFCq+kI+0OvKHdi2l1hA9uUxw4LydLS6O3C0xsdge35JFBp6Cmk/wAgM6rhSESFjw0O/wAfbY/BQGo4OuLHaE3Ku4eNnTqZWmtlSGpPb3XIqEHvwnUkKCY/ClrSf/lAiqHs0ts7p36hN61ze/VLa+XXlro7Jm7WjtNbD8fnIdgzSqH1t27nhUrFYbzBPI2IV7wHhc1RqrnSzeOT+ir+Y4YCpUbTADAYaBew7/Vd42ZIqHJxX6iH+hbomo2TYDjcbyhP+1udDBu4wFaMNS8ukS5uuSIB2tclE5Dhw+o+qBYbe5UZzcUJkSimV3D+CHR/cPySnMskZhiHucd7DuvUMTjfLaSV5ZnWIrY/EHymPeBZoaCfj2VenlOe2zxs6jHsrZasePNa2tTkyBI5BAC3mf2Gm0kXjee/wUvhLwji2OD6rhRYN2O9RPwBge6vYyWjB1AGd+FRWevDqY0uSZ5zSpOAEx/zdYrtXp4JriC1sjfdYu5HfMvTEFXCg2YIcuHZrVYY0i1tk8wrWB2txnsFNm+IpuYdDADG56qs5ctogo+iuVKb6hkmJ+SmwDadMzdzkXSw4NOwcTt290tzSoKMCAZChNqjTjWiHxNmQfTfoaBp36pXk1TzC2xcAL9B7qGri2sn06tW87KFmdPFmw0dAIWd7WkU+H7W3ot+BzVuH/8AXSaT/kd1FmWYurkaiTyRwkTKxqNlgLHDpcH4KXLMNjqjvRRLurrC3xKMHaHrFBjHDNDJI3NlYcgql1Oq076ZUFfw/jCxvl0GF33vUBb5ozLcJi6L268M4CwJEHfeYKqn+BHkhJNKSsXvphdUK8WiQicww7mEgsMat4O3RAiC7oi2aYVJWTNohwJBv0P5Lqhso5+U2suqZ368JRzRZv1UlEyINlG4iZJiykbugP4O29tu6Ly6mCHBxgSAf1QOrnvdd0tnLhJRuNFqp5/QotDWt1dSAEszDF0qxLqZ0nlp/IpMWx+q0xp5HyTuVqjPj6WEZcot2F1Ggjb3Qz/RtspKdYgQteaDY77qTNW0SUMS2CC2Z5nlD1MS2/pcIWVAQZ68LjWD9oW4PIXW0K4XuIRhSyqY16Y4I/Nd4fNadMwKBJH3nEfQJZjMO5rdTB5jeQBcJdleL1u06SW8CbgpXmZHhzdf6HGZZn5jXDU+T92fTHSyAwAJPpDZ6GFmLwD2GXQ0Ha90HVrPaC1pgE9LlRlmphkoQjo3mWMeK2gs1k2A47bJ74fyiq0xaN3HiTdceG8l0kVql3naeEwxteqHuFKdMCffoO65f1GrMUk8joJzWhh6bSK0Pn7g5SzA1qtQeXhaTKTBuWgAfEwiMF4dc866pIB43cf0T99ZlBob9lvSIWyNJEnCMdR2xbl2Tv8AM11apeW8XgHj35R2PeGMc87NEwo8bmrQwGmNRdZogpJ4rxx9LOPtO/AJ7R0cc5yVlWrGXEzEmYlbXL2OnYnutJD0KH7yGAndsbi6XV84YRAB7yhsvD5OkwOn5QuMxyxwJeCOpb+iE3KtHn3JHTc5e8xMAdEozTHydP3uO6Y5Nkdeq+WsIYfvOsP3VnGDo4S+kVKv+RAMdgOFGKd2wXKeimvySvUp63M0tAtMCfYG6EweQlx9Z0jpyVasTiXVHEuM9uiiF1VI2YsVL7OyPD4UNaAwR7I/DVXMMtc4fFDTCkoskwU6ijTVqmG0Mxe0yHuHeSrPk/ilzSG1nS07O5/dVWrT0jSYjqFCykRafb/hFTa7EsnS48sakj0p3iPDm2oT0ISHE4jD1rVKYYZ+2yxHuFVy2Yb9bBMMCZaerd78fqi5t9yEOhhi2mybH5MaY1Bwe3gj+WKBOl1xbt+6YMrEWbJBHqHE+yH8ts3bp/2n8ipt+jVjckvtv8g7qQMjlc0rHSbd0WykBLvMIjoLx80RmIpvYwsIcI9R2PYkIXY/PdeAA8Kd9HuoWuIkbxseqJwxDrc/h2R0FyohcADvbhb02mfldZV+122XBp87W4+CFDaMlcExfY7LZmPb2XMiSZN1zQ4bVy2q1oeWy0iZFxB/BC+WI906yTxAaUNqmWbTvH7ITxfmYe8NptADb6hA1SJt2RpVZkjkyrJwkv3Qtcx1LY37HjrZIszc6n/dbck8D7x9uE0bmOpga4Xbz2W2Padog8KM0pGupJfkT4NlSqdby97u8/TonmHy4Ah9TfomuVkuYS1uxg/JB5kC+RDmkBYeEpT+x5mRu6YQ3NmNIBI9kyy6u1t9Nn3BXkeZOqU6waDLztfZW5ueCnQAq1Xecxt5AOowY/JbYwlBWBRjfFOz0VlZsgXg7Efgqx4irONUiIaLD26pTkXiV1cimPQ8jcGx452PPwT7+srbVqTXAfesR79fmqfJapnQh8c7J8mcBRJ3AcY9rKtZviTUcSYjYeytOHxlN9muaTGzeBtsOFWMbTc1z28T8eSLJ1K0UxJc22tiZzQsXbtzYfOPzWIWjToMw2AeymHvLWX3d+ic5VWwYdL3h7+rtp7DhVTM8YahgFxYNtRQTaU3iE9bs82ULVX/AAer1sczTLSI7KkV8UHuJN5P0QGX4p1NwIv+Y6KbHUSyo4RYmY7G4hc/yVxY1A25y6pYZzvstJ5+HN1HSeOLqYUSGa7gElvw5/Jc6NPYja2HX/g6IiADt+37IVzoiB8/yRVN/GyFlUybTaVgIg2k8G9v1KkpU/ST0j8VjhpPqF1zYb3RujTG/PyUrKmgzI3+i5Ala8kk2uRJHwEoNiyerZYMvyx1V2iNLI1h3Sdvfn5KPHZYaToJmO3HHZWvB5lRZTb6hOkW522PT4pPnecMqei4/wBQMgW56hUlCKj32eXh6jNPJqP1EmLwRNw02En9fZJ8VgiPXSsdyzg/oe4Tyq59PSNVtw5psVG9zXfa9Luo2PeOD9FFpM3xlKvwAYCr5nogipeDa+/pI4KwUwT6okbHv0Wq2GHmNqsOlzfvCxt259kTWOol1hza/vb5oxl7GVojc0C0d7KEVTIJdYG46+8KR0xcQOpHsoQ+O44hO68FIslqtB1EW/VQip1E9/3C4NUg+mfePyXc6wTYEXmw77JbQ60Q1thB+CLxeIe7C0x92m7SXd92g9t/oldR5Mcknb9vkrJl+WuoYSq+oBqeAGscRYdSDzzHZclb0SzzjFJvveisu7GBv8VonQBbcb9T/IXBe5zgxrZJMgDn3RFejppXILrm2wPY9oUmjVKVUiwf9N3g0apfuah+jQPxQ3iDGlpcadJ9V7rMY1pPtJAsPdV7IcW5lIaXFsyXHuSdkxpY0hp0kybyZn8fxSwi21fg8yfTuUpSb7nHhPwTU1+fi9Op19MyR2MWCfYvwRhqjy95e6TOkOgD8/qluXUatao1jXu6kybDr+yteOe3DUmho1EmJJkk8klam+S34MzxvHPjF7Yup5TgMOB/aYCNpBe75mVp/iGjsKcD2b+CR5nj/MqyRYQAJ4G5PeZQWKoyAZ9J2m02uN0F2NMemj3nd/qWh+d0gJYwfBoHwlCv8Qtm9IDvb9Ehp1wBbbpP5oSvVm0STzt/CmpUOunj6Lb/AN8o/wCP/wALSp2v+er8jCxId/x4iCnnTJEi03PQdQE1oYljzpFQFptJsZ9lTKOW1nC4DAeXWMe26d5XkWoNBr06ZE+oh5seIiPqncUvJ50eqyS24Oh9hMJrfopuBc3hpTuhg3VWBjgRUZOknZw/xnr0SellFKjB/qw93+mk4fUuVnwGGp1GiMW5ryLS20/NTt3RpWZNW1X7CPEYRzbOaQR2v9VJj6paQwEENaB0km5n4/grc3JKzqemqWVf8XtJDve4/MpfW8M1e1+HC/sHXHyRafoZdRBvuV2ndEYdoiHc7Hp/OqmxOVVaQlzDHUXH891AHiI/g/ZIjQp2tDrAMaWPAqDUQIEdDKX1aTmu0kEO+a5ylwNemHGxddO/EOaNbDWX/wBXIvBE/BM6oVclOluxMwwO6nZV0lrxYg/8oNtWeIPyUlMSPilL17CcSJedoH2RwOllxhsQdIa/jY/HYqOs+/xv8F3SZMkbi8I0CqQSKhAgbH69/fdbc8ccbg7j2PIUFN4FndePkujC6gV5Mc8A253H5rplRp9v5uicDgNbT5Rl43Y47t409PZCYig5klzXNiZ1AiPfshTQVOEnx8g2Lx76F2uJp2kE3b3F9u3dNsPmtJ7dENFUmASxsGeJ/OElJFQbAtImRe4kGPggxhSCwMEiQABYtvEgnaPyQvjtCZMfss7atNoPnUA5o3cyxHysVp2KwUehpPaoXMt2IBHzS7GUa9GqIcNTha+8bg9YkbhaNSkabjVbocHcek3AO22/ZHn7JVe03+zHOFzDDUnS2j6twZDwD29SS55jX4gnzKgDZ9Inb4CwKCFWiXfbhvOxPw2W6eKw5dp1Pb3IBHtAXfIvZSOKMXze37ZtuIAGlgg7TF/b27Jjg/CGIxESQ1nQzzz7px4RymlVqhzR6G3k7ud1PbsvTqVIAQAqwx/JvweZ1v8A9JwfDH+55LjfCL6AGogt29IJ9hCHw/hqtUMgaB1db6L1zHMGkqs4rGtaCXGAneKMSeHr8uRdtirL8K3CUyXkEk3MfIfips1wbajZJnSC7ttyusY1pLHuvF2iJkna3JQudYstp6di7jtyhXgpHlKSkntlQxNAltjzfp22+KXVZDYuDf2TWiCTbi3wQGObctk+/wAdlNxPZhLwL6by67fqt4gHeZPt+3VSUaZbzvvt+CwsvOpCP5GbQLvx+H6LET/QuN/SfiPzWI6E5IVmiCJJ/m6gaNPWOi70NdEfMH8uPkppBAHSQTPPW3CVxZiIW1nOIBJc1tmiI7prReQLTv1/lkFh2iYBAdO6PNmyQBECQu4+zqZa8g8Sik3TU1fj9Oit+W53RrWY4E8tNj8ivKKNTVeSev8AypKIcxwcwmZne36qqlKK9oy5ukU9rTPVsXh2HY6T72+SpeeZYGOv6C7mJYe1tkFjsY9zw8kkOALT0tBb8HAoylnxLfLrjWw88j4cpJNMphhkxRUu6/2KWPNKs08A7xYjaQtPcSzUR95wHyaRPzKLxDWtpxepRJ1MeDJpzuP9s/JcPwz2U3B7dLCQWmZAdcT7H9ClTT2bYZYy7AtMfe2KLqy3YjrulofB6cO9+P53CYMn8wOlkE7K2cUJdct+olEseGuESOvtsf5dQPBteOAQRsonVh9jk/GEYtDvYbUEkzB73+CjpPiRFhH87XXNAmLAmN/51XREg/X6JqTVoRKtHTdQhzXEEbH59E3qeMD/AE72VGgvgMB4Oq1x7FIMPVvpOx5/nwUFSCL7b/G5lJbX9ouTDGfdduw0oaIhoETNuqjxgDRr2gavl/wucS+mKdLQIfeSD7xbv+SjNQOoxaQTI7H+FHwNDaTM8UsL8KzGNLtVMQ4NuCHFoJntYrz+tmj3uknf+QvW/C9Wm8VMO8Sx7fsHY8EfJeV+K8HRo4yrRoB2hhAAJk6tILgDyAZ3RWNNWzzcrlGbhevB0KgMG+31TzAHU0uI2EKtsENDnvgTsLlMK+cNbS9BB7T15WTJjbaUUM8tRabPUv8ApjndJzn0mu9TTzz7L09tUQvlTwe2s/E+dRJaKd3OG0njuvTMb4rxjacktA2nm/K3LKsMeLPGl08ss3JF98VZ6KbC2nDnxME8DdefY3NW1gD6mPHBMtPW/HyVSxmaVy/XrJdsQROocg/spsJiKuzqNSDsdDv0Unn59z1ukwQxLT2X/C4+m6q12trnAQG7Qex2JQniN5LmuIIn8jCq7Hw6NLh2gz+CsuMzFpoBpBJcN+hTxkXePjJNfoJsQ+GQ10yZdx7NQNRxmeVK5nflY+I3lxO3b/lMzQgbzTEkKMuUr2ccjdQGw/m6FpjcjUra0KRNw0raNHcxIBcS4ybAT+inoOcHcfK4569VGWFotF+fgo3suCN95n80GjJYRS5B6/Wd0f5oIi7gbb/nylzZJ1bH5plh64a4EgkCIAMXtf2CTi2PG2YyrptHa576UXSr9rdf0ChfUaTIbpm9ifwPC4w7SYmZuPl2TqLKtFm8I0m1mvo1AHAHW0jcTvB+S3mmUuoPI+20i1rx7fNReB/Tie2kz8xb+dU/8ReImMcaRYSY3H3bC/dM4rjsxc8kMzjFWinP1NBDTp6gbGeo2TDKs7aWnC4iA0iGvPHQfBBF7S52kgtO0SIWsbgQ/sVJKmUzx/8AUSbMcoqM1EjUGRJAnUw3Dh7cjuhcLiABuO1xbtPXsVJlWe1MP/aqnVTNml19M2gnp34QGJL6DzDR1GprTY3sTuO4Ql9dopg6jlqQa/EuJAptNSegkfNMcty+s5xbVpEA3DpEN+RnabIHC+IKpZpI+AEfG1kNQxtdlQubVjVxE/Qpb8mmV8dUMszxoBFOmNLWEi2xPJ+KGZVMwRBmOigpVJm8n8Vqq6Tvf2lNXlBi6VB2stdxtYg9YgyEJWxoII3O64Y4i/CDxUkyDc/yYRdhTXk3h8QS8NiWn6FN8urhpEwAY1f7TLXD5EovB5f5eXue4sa6o8OGoxIFp+UpbgsK0AkukgzAki42RSa7koSUk0vYfjqOgmLgXa7aQbgj5pZj/DDcc/8AqA/yy4AOhs6nN9JfuIJiPhKJzjF6w0NdeGsA7wAPrdOadRmCw7nVDLWCe5ceB7n8VHLOUWlEn1LSxrl3KrnGWYTA0dOnzKrttRn/APZbtZUPLsnqYiu2nSZJe6B0HUnsN04fXfja7qhuCbnjs1vYL17wX4aZhKfmVAPOqDaPsN/xHfqVXFyhry+54eSSyuktIK8P5BTwlBtJoFrud/k7krjNcjZXbocS1p5Fj8EzqO1O6Afy6U5/jixulp9R3PQILFe2bMWN2kiPCZJhMOWm2pogF75Pv7pgM3oAWqD5GPnC86rvdJkzfc3W2VXDdUjS8Gz/AIif90megNzvDn7494P6KRmPou++yFQPPtHOy0axJhNYH0kfDZ6G6nTd/j9EJVyii7djfcWVIqYkt2kcbrZzYtAhzp6Sh38Crp5LtItFfw5TdcEj6pLmGS1GAhrPME7gwfkg6ecVWn7R7XTDDeJHD7Y1eyVxOrJHzYCxtUCPKcI4grSbf+Rs/wAT81td8bD8k/8AEowbO/FrKJ4aLAHp0+q6pvXNQSFagKiMW2RNCtqb0IsVFUAHMos1KbBoHq5c7a/bsFNqmVgzqifoiKRtMoWR90yOh36rVKrf6fVc3ot3LF4VzHyKlTW0u8xobTgTJm4+f4KPN3l1Z5dIJ6iD3EILFY3TDWCC2YcNxP8AOFFSxBP2iSd5O88lNd0Qx4uM5S9hlH0gtgQb9x7fojadSDB6fP2S1jip2VOo7ruOyriTYrCh7Ov6ISrULafkuaXtA/tu5b2/2phh8QDI2K7qUgRvB7ocTHPG0+URVluELxsT+vS6JfldSA4NtvIvsuK9Z1MyRbkdf9XusOeOqywEtEQBYT8VJ0tMtjySkFDLahp6nEWNw03HfT/NkG2nuL/gfdB1suqj1NqGd5B/dMMDnuJgNeQ7j7LSbbcIp0Xcn2IH0zMNBPsjss8P1Kjpe0tYNzyR0AXA8QFxAqOLW7amiCOxhRVcwdIiq4jh0n9VzaFbk9Khj4qrtDw0RLAGgfdY2Nh/qSOjXHBN9z27LTm6iYk995K4qljKbpd6oMReDwJSSmVxqMI0Q43GtpVabiJa2H2vIBmPogsxzWtmj6VGmwgbua2SJJiZ9tvcrrJcJTr1vLqlzWjpv3E8L1vw/llDD0w2iGtb1EEn3O5RxRTdvuYOuubW9Crwp4SZhmsJALm3jofzhWOoIuZJPKnY4T1XNVkiy0UZIVDSEdbMC2oGcOvKr+Z4sOe47jYewT3McKS8Eiwab9Iv9VUcRUPxU0menj4vaIXuaZgXlRE39go6ruR1usNSQF1mkNqYWafmN2G89QoMHTcXbSRdEYqYFIcCbdSEGXOg+o2RsnujuvRO5ImduUDUYZF7LohZUmAmaTBs5r1CTpabWE7LKlc2EC3Tn3XTnCOv690NMdlP4yb0TAE8LaDdWE7rSfQvJnLHTtwt1D2iVixO+xnRHTi7YWqkSIWliTwUTJQbovBm4/nKxYgy8Xsl1AVCYm/PZbqy2DO5ssWJq2df2J2PU4duPgFtYuHTODJIj7Q5ROGxJBIcZJ5WLF0+5zCalQEQ4JFisvhxG43A7fyFpYpZFqyTikziqKlOCx1jtP4InA501tQGqyHTuNulwsWKb0hJSakkFYvGYfXJETeA2x+exW8NnNBo0twzTf7TiSVixTlkkirpqwfMMze9hAhreGtEKqVscGiHS5w44W1iOBc5fYz5Msl2GPheg+o2rXkBlOG9y55B+gCe4fOHs2JW1iPVRUZKvQnTZZO79lpyHOPMbd0uB6FEYfMXnE6HGGwYHVbWJsTbSs1ZYrbrwF51iNNF/tCoeLqgQRusWKzexOm7GPwBewvaRaLdkI1vqjuFixKXUntEr8R/cdPxhcOqNO0xOyxYmDZFUcP0UQcdgsWINs5shbUiQ4KWk1kHUT2hYsTKTojJ2CP0TysWLF1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xQTEhUUExQWFRUXGB0XGBcYGBgZHBwYGhcXFxoXHRgcHCggHBwlHBwVITEhJSkrLi4uFx8zODMsNygtLiwBCgoKDg0OGxAQGywkICQsLCwsLCwsLCwsLCwsLCwsLCwsLCwsLCwsLCwsLCwsLCwsLCwsLCwsLCwsLCwsLCwsLP/AABEIALcBEwMBIgACEQEDEQH/xAAcAAACAgMBAQAAAAAAAAAAAAAEBQMGAAECBwj/xAA6EAABAwIFAgQDBwMDBQEAAAABAAIRAyEEBRIxQVFhBhMicYGRoTJCscHR4fAUI1JicvEHFRYzooL/xAAZAQADAQEBAAAAAAAAAAAAAAABAgMEAAX/xAAsEQACAgIBBAIBAwQDAQAAAAAAAQIRAyESBDFBURMiYXGBkSMyUqEUFUIF/9oADAMBAAIRAxEAPwClYGth8QId6Xd1HmXhRzfVT9Q+aVaGOuww5McJ4grUbPEheW4yi/6b/Y9aWFoR1qBaII0uCJyzOXMkHlWKo+ji27aXKr5rkr6R2lvVVx5VP6z0xFlnjeh9hM/O1jdWvL8bTey7RqXl1B8XlMsPmxEITxyi/qbcXUX3PTMNh+gAnotYqppACq2B8XOADQAUVjMydVYSCGlI50ao5ItjrHPY1mo3MJbk+OA1NNuQq6/E1XHSXekpxl2XOF9wUspMDlZBnWWuxE6BdJP/ABPFTApkr0nI8IWOvyrjhKQDdRT43JGPPUZWeO5Z4axFNzTUbpEiLr17LsNDG+yoHinxcw1S0bMMW6rrKv8AqI1g0uBchCf3drQcspTgvZ6S5oaJNgvPfGvjRrNVKkQTyeihzHxBisaNFBhp0+Xnp2CSPynD07OHmP5JvdaHK9Ing6ecndFOc59VxiSSmeHyPFvADKbiO6a0aLaZJY2JTDD59XptgEfJNxNkujyS22J8D4extN0tokfEK/5LhqzaH92mQ7okWE8VYhpuQQrVl3jSk5o1iDyuUUI8WbF2Voo+Nou1kuBF+igdSP3bq+Ztn9EgEMDgkxxdInUKYE9F3KjfjlKUbcaK0cO/eF3SpSnuPrUtMhp+CCw9Njx6XIfIroer3Quq043C1TqObtcdCmxwB4grT8PG4Xc34EcItU0QUM0FoBY7qrLlHih7bVfU3qqvUwzeVr1N2uO6osvswZegT3A9OwQw9b1NDSTcqd2VUv8ABvyC80y7MX03BzDpP0KumXeKA4AVWx3Gya77HnS6ace6Gz8FSbu1o+AQdTF02uAgBvXa6Nr0GV22dPIIPKQZrl9WpUAIHoEsjaepC6vZLa7DxhBEgyEtzrNm0G9XHYcqDF4kYcG+p7vu9FQfEubaSTM1T9AkopFN9lsY18fVc4kvgnjosVdwbqj2BxEzytpuS9DfBL/IZ0f6VpsyD7KTE1sO6PR9EkF7o3E0gALXKi8aPUjiVUOcDSw7hIaBC5x+AD/suBHRLmVg0QuKTyXWKnLAmLPpk0J81yAtOofT9EhxGGeD6RKvjKpJh1wpquXU3Mlogoc54/yYpdJKKpHnmExEG9irDhamoSEdUyhrvtNkdQswHht2r+26R0UsmaE1fZjYnODqf8huCwDagnko7LqFWk4C5aVPlWU1dUBpHc7K65dhKVITUcC5QhK/NG15El7N5RlxcNThpC5z3GgU3MY6BG6WeKPG9Kk0tafkvPMTndTEzJ0s6K0pa+v8mV23cv4FmMpAuIBm+6ufhXwzRADnQ5yqrKI3AlWbw858OImAFSF0aMWPu2OM7xwYPLpwPZVZzTPdSVNT3STdd1ArpnpY8aiiEt6rp1NzgSBYKenTJ3KKrtDRpG3KDbRVqxQygTuiqeHI2U4vxZGsw50TwjyOaAmUbKJtO8NPOxRjTuoxS1ERvKDdi8aG7PDtfQXFoMBIXYFzDOktPTqvTMFn7GUW6iNUQQeyVYrPKFXUHM9jCE4xruYcWfNJu46K1hXh7bb8qVros64SjE1G0n6mOlpMQixitQkKd0zQ3ZPXw7T9k/AoQUyHAKR1dEZdm7WkNeB2dFwjzOdpaAsTRINwR8FA2oWnt0Vw8xj/AE1YIN2uCArZdSNTQZE3B4KKm/Bn+S3UkLcPjzPoeWO4CeYfxLWDS2owOdHpcEgxbMPScQ8PJG37FQNzzRZjQRxNyrrLrZly9KpbiNnUXGalR0uK8+r0vMruBJN7z0CsWKxFStIJj2MKsYqaL5mXJOVhWD44st1LEtaAAIAssVcomu5odYT1WKnMyfHIc5BgXPcZbAGxWZjTcCQ4exT3CZsxtiIXGPr0qjS0EaosFnWS2enFqyqAG6Jw1Ty4IvO6MGC9IEerldDLqn+JTt2UtMHw9STO0o7zSBHCDp4CoL6DumFPCuAFt0jDwRvAsLSQRIOyb4bLYHmNt7foucny8lx1niyY5ljxSpBjL8SpuEScoq0kV7MvEdRhhl43Q1XN6lVkFukncoLEOl5ncow07fBYHFN7O4pdhVWwVMg6rpW4jZrTA6It76hrBjRM/FW3w/lhbIdTtySNlrhFsVRjXJLZRPOqN+6Wgr0PwljmVaBYAGviF3meT0agA1hsdApcvyXCU4iq+RyArU/AkXkva1+hX6tAhxBEFa8odV6DRybB1rF5c73gorMfDGFIH3I5FlVQlRo/7DGpKLT/AIPOGMCKqUiW6h7J/j/DDG3a8++6Dw+WkGA9pHupN06ZrWWElcWKxTIFxCZNZqw9twbqfM8K5wDgNheFHl1fQHAjcR8UUzm+StCnyYU+Hc1sv5G3upqjLdyuXYaAjYXsiqu1mTuoKrCI6IgTK7cREQuo7sLcRgw4EEXS710g/TeBITp7zH5rrDMYXs8wS0mD7GyL2ieTSsSUcWHgFp91BXfeJieVdsx8DUWMfVp1SxsSAYiV5fWe6XdjYfopuLXcyw6iL/tLNl+Nd/6nOvPpduAf0KYZ7Vd5cm1SlvHLf5dUZmPIMEQU8qZ6PKLyYqNGj/eIsSOy5J2JmkmucfBA/wASNe3S86o55QdXOabR/baS7qePZVio2DKnwnre1sgSQJ91q+PRhXWSf1aSYzpPqPMgmZ34CZYbK2gy71O5J2CIOC8sik3cxPdTVXHW5sdL9wkUT0IY3VyGlDLXFoIZIjeVpMMNjC1rRqYYEblYhQts3iqIcLsLZ5VMxGE8uoXtqu35C9C/rmuaBqalNbDa5axgI5MKzwxXYxpOexZhsyFiSe6seCzhhAh42S6rg9FMiGpU2lqI8sAOCzTg4m2NtFyGIfUs0AD23W3UmNEudtwqf/3uuwxEcbLKlRz5c5xvcqLyegOfhFrxOdU6Y9BBckOKzx9ao1sAAbgKuVC4O9IJk2AEk/BNsFl9dn9x9Ms5upycmrDHbpFhfkNStDqbDq6mwTzDeEDA818dQEvyrxoWkMLS7vZWY5yx9IvaZjfsrwxQavySyRzKVVSEuLq0cMdNKm0u5cldTGvdJcTB4FkO6pqcSdzdTOHp63TpUb4Y4xVeSGNytUqovv7roN6rZp3XWXRHhS9rtQcQeqmdj65MueSOhUbHEInSDB3QsLjG7aD8JiS8bw7ohMThQTcEdwuZgyjaGItcS0/RLJJ6ZNrjtEFCq+kI+0OvKHdi2l1hA9uUxw4LydLS6O3C0xsdge35JFBp6Cmk/wAgM6rhSESFjw0O/wAfbY/BQGo4OuLHaE3Ku4eNnTqZWmtlSGpPb3XIqEHvwnUkKCY/ClrSf/lAiqHs0ts7p36hN61ze/VLa+XXlro7Jm7WjtNbD8fnIdgzSqH1t27nhUrFYbzBPI2IV7wHhc1RqrnSzeOT+ir+Y4YCpUbTADAYaBew7/Vd42ZIqHJxX6iH+hbomo2TYDjcbyhP+1udDBu4wFaMNS8ukS5uuSIB2tclE5Dhw+o+qBYbe5UZzcUJkSimV3D+CHR/cPySnMskZhiHucd7DuvUMTjfLaSV5ZnWIrY/EHymPeBZoaCfj2VenlOe2zxs6jHsrZasePNa2tTkyBI5BAC3mf2Gm0kXjee/wUvhLwji2OD6rhRYN2O9RPwBge6vYyWjB1AGd+FRWevDqY0uSZ5zSpOAEx/zdYrtXp4JriC1sjfdYu5HfMvTEFXCg2YIcuHZrVYY0i1tk8wrWB2txnsFNm+IpuYdDADG56qs5ctogo+iuVKb6hkmJ+SmwDadMzdzkXSw4NOwcTt290tzSoKMCAZChNqjTjWiHxNmQfTfoaBp36pXk1TzC2xcAL9B7qGri2sn06tW87KFmdPFmw0dAIWd7WkU+H7W3ot+BzVuH/8AXSaT/kd1FmWYurkaiTyRwkTKxqNlgLHDpcH4KXLMNjqjvRRLurrC3xKMHaHrFBjHDNDJI3NlYcgql1Oq076ZUFfw/jCxvl0GF33vUBb5ozLcJi6L268M4CwJEHfeYKqn+BHkhJNKSsXvphdUK8WiQicww7mEgsMat4O3RAiC7oi2aYVJWTNohwJBv0P5Lqhso5+U2suqZ368JRzRZv1UlEyINlG4iZJiykbugP4O29tu6Ly6mCHBxgSAf1QOrnvdd0tnLhJRuNFqp5/QotDWt1dSAEszDF0qxLqZ0nlp/IpMWx+q0xp5HyTuVqjPj6WEZcot2F1Ggjb3Qz/RtspKdYgQteaDY77qTNW0SUMS2CC2Z5nlD1MS2/pcIWVAQZ68LjWD9oW4PIXW0K4XuIRhSyqY16Y4I/Nd4fNadMwKBJH3nEfQJZjMO5rdTB5jeQBcJdleL1u06SW8CbgpXmZHhzdf6HGZZn5jXDU+T92fTHSyAwAJPpDZ6GFmLwD2GXQ0Ha90HVrPaC1pgE9LlRlmphkoQjo3mWMeK2gs1k2A47bJ74fyiq0xaN3HiTdceG8l0kVql3naeEwxteqHuFKdMCffoO65f1GrMUk8joJzWhh6bSK0Pn7g5SzA1qtQeXhaTKTBuWgAfEwiMF4dc866pIB43cf0T99ZlBob9lvSIWyNJEnCMdR2xbl2Tv8AM11apeW8XgHj35R2PeGMc87NEwo8bmrQwGmNRdZogpJ4rxx9LOPtO/AJ7R0cc5yVlWrGXEzEmYlbXL2OnYnutJD0KH7yGAndsbi6XV84YRAB7yhsvD5OkwOn5QuMxyxwJeCOpb+iE3KtHn3JHTc5e8xMAdEozTHydP3uO6Y5Nkdeq+WsIYfvOsP3VnGDo4S+kVKv+RAMdgOFGKd2wXKeimvySvUp63M0tAtMCfYG6EweQlx9Z0jpyVasTiXVHEuM9uiiF1VI2YsVL7OyPD4UNaAwR7I/DVXMMtc4fFDTCkoskwU6ijTVqmG0Mxe0yHuHeSrPk/ilzSG1nS07O5/dVWrT0jSYjqFCykRafb/hFTa7EsnS48sakj0p3iPDm2oT0ISHE4jD1rVKYYZ+2yxHuFVy2Yb9bBMMCZaerd78fqi5t9yEOhhi2mybH5MaY1Bwe3gj+WKBOl1xbt+6YMrEWbJBHqHE+yH8ts3bp/2n8ipt+jVjckvtv8g7qQMjlc0rHSbd0WykBLvMIjoLx80RmIpvYwsIcI9R2PYkIXY/PdeAA8Kd9HuoWuIkbxseqJwxDrc/h2R0FyohcADvbhb02mfldZV+122XBp87W4+CFDaMlcExfY7LZmPb2XMiSZN1zQ4bVy2q1oeWy0iZFxB/BC+WI906yTxAaUNqmWbTvH7ITxfmYe8NptADb6hA1SJt2RpVZkjkyrJwkv3Qtcx1LY37HjrZIszc6n/dbck8D7x9uE0bmOpga4Xbz2W2Padog8KM0pGupJfkT4NlSqdby97u8/TonmHy4Ah9TfomuVkuYS1uxg/JB5kC+RDmkBYeEpT+x5mRu6YQ3NmNIBI9kyy6u1t9Nn3BXkeZOqU6waDLztfZW5ueCnQAq1Xecxt5AOowY/JbYwlBWBRjfFOz0VlZsgXg7Efgqx4irONUiIaLD26pTkXiV1cimPQ8jcGx452PPwT7+srbVqTXAfesR79fmqfJapnQh8c7J8mcBRJ3AcY9rKtZviTUcSYjYeytOHxlN9muaTGzeBtsOFWMbTc1z28T8eSLJ1K0UxJc22tiZzQsXbtzYfOPzWIWjToMw2AeymHvLWX3d+ic5VWwYdL3h7+rtp7DhVTM8YahgFxYNtRQTaU3iE9bs82ULVX/AAer1sczTLSI7KkV8UHuJN5P0QGX4p1NwIv+Y6KbHUSyo4RYmY7G4hc/yVxY1A25y6pYZzvstJ5+HN1HSeOLqYUSGa7gElvw5/Jc6NPYja2HX/g6IiADt+37IVzoiB8/yRVN/GyFlUybTaVgIg2k8G9v1KkpU/ST0j8VjhpPqF1zYb3RujTG/PyUrKmgzI3+i5Ala8kk2uRJHwEoNiyerZYMvyx1V2iNLI1h3Sdvfn5KPHZYaToJmO3HHZWvB5lRZTb6hOkW522PT4pPnecMqei4/wBQMgW56hUlCKj32eXh6jNPJqP1EmLwRNw02En9fZJ8VgiPXSsdyzg/oe4Tyq59PSNVtw5psVG9zXfa9Luo2PeOD9FFpM3xlKvwAYCr5nogipeDa+/pI4KwUwT6okbHv0Wq2GHmNqsOlzfvCxt259kTWOol1hza/vb5oxl7GVojc0C0d7KEVTIJdYG46+8KR0xcQOpHsoQ+O44hO68FIslqtB1EW/VQip1E9/3C4NUg+mfePyXc6wTYEXmw77JbQ60Q1thB+CLxeIe7C0x92m7SXd92g9t/oldR5Mcknb9vkrJl+WuoYSq+oBqeAGscRYdSDzzHZclb0SzzjFJvveisu7GBv8VonQBbcb9T/IXBe5zgxrZJMgDn3RFejppXILrm2wPY9oUmjVKVUiwf9N3g0apfuah+jQPxQ3iDGlpcadJ9V7rMY1pPtJAsPdV7IcW5lIaXFsyXHuSdkxpY0hp0kybyZn8fxSwi21fg8yfTuUpSb7nHhPwTU1+fi9Op19MyR2MWCfYvwRhqjy95e6TOkOgD8/qluXUatao1jXu6kybDr+yteOe3DUmho1EmJJkk8klam+S34MzxvHPjF7Yup5TgMOB/aYCNpBe75mVp/iGjsKcD2b+CR5nj/MqyRYQAJ4G5PeZQWKoyAZ9J2m02uN0F2NMemj3nd/qWh+d0gJYwfBoHwlCv8Qtm9IDvb9Ehp1wBbbpP5oSvVm0STzt/CmpUOunj6Lb/AN8o/wCP/wALSp2v+er8jCxId/x4iCnnTJEi03PQdQE1oYljzpFQFptJsZ9lTKOW1nC4DAeXWMe26d5XkWoNBr06ZE+oh5seIiPqncUvJ50eqyS24Oh9hMJrfopuBc3hpTuhg3VWBjgRUZOknZw/xnr0SellFKjB/qw93+mk4fUuVnwGGp1GiMW5ryLS20/NTt3RpWZNW1X7CPEYRzbOaQR2v9VJj6paQwEENaB0km5n4/grc3JKzqemqWVf8XtJDve4/MpfW8M1e1+HC/sHXHyRafoZdRBvuV2ndEYdoiHc7Hp/OqmxOVVaQlzDHUXH891AHiI/g/ZIjQp2tDrAMaWPAqDUQIEdDKX1aTmu0kEO+a5ylwNemHGxddO/EOaNbDWX/wBXIvBE/BM6oVclOluxMwwO6nZV0lrxYg/8oNtWeIPyUlMSPilL17CcSJedoH2RwOllxhsQdIa/jY/HYqOs+/xv8F3SZMkbi8I0CqQSKhAgbH69/fdbc8ccbg7j2PIUFN4FndePkujC6gV5Mc8A253H5rplRp9v5uicDgNbT5Rl43Y47t409PZCYig5klzXNiZ1AiPfshTQVOEnx8g2Lx76F2uJp2kE3b3F9u3dNsPmtJ7dENFUmASxsGeJ/OElJFQbAtImRe4kGPggxhSCwMEiQABYtvEgnaPyQvjtCZMfss7atNoPnUA5o3cyxHysVp2KwUehpPaoXMt2IBHzS7GUa9GqIcNTha+8bg9YkbhaNSkabjVbocHcek3AO22/ZHn7JVe03+zHOFzDDUnS2j6twZDwD29SS55jX4gnzKgDZ9Inb4CwKCFWiXfbhvOxPw2W6eKw5dp1Pb3IBHtAXfIvZSOKMXze37ZtuIAGlgg7TF/b27Jjg/CGIxESQ1nQzzz7px4RymlVqhzR6G3k7ud1PbsvTqVIAQAqwx/JvweZ1v8A9JwfDH+55LjfCL6AGogt29IJ9hCHw/hqtUMgaB1db6L1zHMGkqs4rGtaCXGAneKMSeHr8uRdtirL8K3CUyXkEk3MfIfips1wbajZJnSC7ttyusY1pLHuvF2iJkna3JQudYstp6di7jtyhXgpHlKSkntlQxNAltjzfp22+KXVZDYuDf2TWiCTbi3wQGObctk+/wAdlNxPZhLwL6by67fqt4gHeZPt+3VSUaZbzvvt+CwsvOpCP5GbQLvx+H6LET/QuN/SfiPzWI6E5IVmiCJJ/m6gaNPWOi70NdEfMH8uPkppBAHSQTPPW3CVxZiIW1nOIBJc1tmiI7prReQLTv1/lkFh2iYBAdO6PNmyQBECQu4+zqZa8g8Sik3TU1fj9Oit+W53RrWY4E8tNj8ivKKNTVeSev8AypKIcxwcwmZne36qqlKK9oy5ukU9rTPVsXh2HY6T72+SpeeZYGOv6C7mJYe1tkFjsY9zw8kkOALT0tBb8HAoylnxLfLrjWw88j4cpJNMphhkxRUu6/2KWPNKs08A7xYjaQtPcSzUR95wHyaRPzKLxDWtpxepRJ1MeDJpzuP9s/JcPwz2U3B7dLCQWmZAdcT7H9ClTT2bYZYy7AtMfe2KLqy3YjrulofB6cO9+P53CYMn8wOlkE7K2cUJdct+olEseGuESOvtsf5dQPBteOAQRsonVh9jk/GEYtDvYbUEkzB73+CjpPiRFhH87XXNAmLAmN/51XREg/X6JqTVoRKtHTdQhzXEEbH59E3qeMD/AE72VGgvgMB4Oq1x7FIMPVvpOx5/nwUFSCL7b/G5lJbX9ouTDGfdduw0oaIhoETNuqjxgDRr2gavl/wucS+mKdLQIfeSD7xbv+SjNQOoxaQTI7H+FHwNDaTM8UsL8KzGNLtVMQ4NuCHFoJntYrz+tmj3uknf+QvW/C9Wm8VMO8Sx7fsHY8EfJeV+K8HRo4yrRoB2hhAAJk6tILgDyAZ3RWNNWzzcrlGbhevB0KgMG+31TzAHU0uI2EKtsENDnvgTsLlMK+cNbS9BB7T15WTJjbaUUM8tRabPUv8ApjndJzn0mu9TTzz7L09tUQvlTwe2s/E+dRJaKd3OG0njuvTMb4rxjacktA2nm/K3LKsMeLPGl08ss3JF98VZ6KbC2nDnxME8DdefY3NW1gD6mPHBMtPW/HyVSxmaVy/XrJdsQROocg/spsJiKuzqNSDsdDv0Unn59z1ukwQxLT2X/C4+m6q12trnAQG7Qex2JQniN5LmuIIn8jCq7Hw6NLh2gz+CsuMzFpoBpBJcN+hTxkXePjJNfoJsQ+GQ10yZdx7NQNRxmeVK5nflY+I3lxO3b/lMzQgbzTEkKMuUr2ccjdQGw/m6FpjcjUra0KRNw0raNHcxIBcS4ybAT+inoOcHcfK4569VGWFotF+fgo3suCN95n80GjJYRS5B6/Wd0f5oIi7gbb/nylzZJ1bH5plh64a4EgkCIAMXtf2CTi2PG2YyrptHa576UXSr9rdf0ChfUaTIbpm9ifwPC4w7SYmZuPl2TqLKtFm8I0m1mvo1AHAHW0jcTvB+S3mmUuoPI+20i1rx7fNReB/Tie2kz8xb+dU/8ReImMcaRYSY3H3bC/dM4rjsxc8kMzjFWinP1NBDTp6gbGeo2TDKs7aWnC4iA0iGvPHQfBBF7S52kgtO0SIWsbgQ/sVJKmUzx/8AUSbMcoqM1EjUGRJAnUw3Dh7cjuhcLiABuO1xbtPXsVJlWe1MP/aqnVTNml19M2gnp34QGJL6DzDR1GprTY3sTuO4Ql9dopg6jlqQa/EuJAptNSegkfNMcty+s5xbVpEA3DpEN+RnabIHC+IKpZpI+AEfG1kNQxtdlQubVjVxE/Qpb8mmV8dUMszxoBFOmNLWEi2xPJ+KGZVMwRBmOigpVJm8n8Vqq6Tvf2lNXlBi6VB2stdxtYg9YgyEJWxoII3O64Y4i/CDxUkyDc/yYRdhTXk3h8QS8NiWn6FN8urhpEwAY1f7TLXD5EovB5f5eXue4sa6o8OGoxIFp+UpbgsK0AkukgzAki42RSa7koSUk0vYfjqOgmLgXa7aQbgj5pZj/DDcc/8AqA/yy4AOhs6nN9JfuIJiPhKJzjF6w0NdeGsA7wAPrdOadRmCw7nVDLWCe5ceB7n8VHLOUWlEn1LSxrl3KrnGWYTA0dOnzKrttRn/APZbtZUPLsnqYiu2nSZJe6B0HUnsN04fXfja7qhuCbnjs1vYL17wX4aZhKfmVAPOqDaPsN/xHfqVXFyhry+54eSSyuktIK8P5BTwlBtJoFrud/k7krjNcjZXbocS1p5Fj8EzqO1O6Afy6U5/jixulp9R3PQILFe2bMWN2kiPCZJhMOWm2pogF75Pv7pgM3oAWqD5GPnC86rvdJkzfc3W2VXDdUjS8Gz/AIif90megNzvDn7494P6KRmPou++yFQPPtHOy0axJhNYH0kfDZ6G6nTd/j9EJVyii7djfcWVIqYkt2kcbrZzYtAhzp6Sh38Crp5LtItFfw5TdcEj6pLmGS1GAhrPME7gwfkg6ecVWn7R7XTDDeJHD7Y1eyVxOrJHzYCxtUCPKcI4grSbf+Rs/wAT81td8bD8k/8AEowbO/FrKJ4aLAHp0+q6pvXNQSFagKiMW2RNCtqb0IsVFUAHMos1KbBoHq5c7a/bsFNqmVgzqifoiKRtMoWR90yOh36rVKrf6fVc3ot3LF4VzHyKlTW0u8xobTgTJm4+f4KPN3l1Z5dIJ6iD3EILFY3TDWCC2YcNxP8AOFFSxBP2iSd5O88lNd0Qx4uM5S9hlH0gtgQb9x7fojadSDB6fP2S1jip2VOo7ruOyriTYrCh7Ov6ISrULafkuaXtA/tu5b2/2phh8QDI2K7qUgRvB7ocTHPG0+URVluELxsT+vS6JfldSA4NtvIvsuK9Z1MyRbkdf9XusOeOqywEtEQBYT8VJ0tMtjySkFDLahp6nEWNw03HfT/NkG2nuL/gfdB1suqj1NqGd5B/dMMDnuJgNeQ7j7LSbbcIp0Xcn2IH0zMNBPsjss8P1Kjpe0tYNzyR0AXA8QFxAqOLW7amiCOxhRVcwdIiq4jh0n9VzaFbk9Khj4qrtDw0RLAGgfdY2Nh/qSOjXHBN9z27LTm6iYk995K4qljKbpd6oMReDwJSSmVxqMI0Q43GtpVabiJa2H2vIBmPogsxzWtmj6VGmwgbua2SJJiZ9tvcrrJcJTr1vLqlzWjpv3E8L1vw/llDD0w2iGtb1EEn3O5RxRTdvuYOuubW9Crwp4SZhmsJALm3jofzhWOoIuZJPKnY4T1XNVkiy0UZIVDSEdbMC2oGcOvKr+Z4sOe47jYewT3McKS8Eiwab9Iv9VUcRUPxU0menj4vaIXuaZgXlRE39go6ruR1usNSQF1mkNqYWafmN2G89QoMHTcXbSRdEYqYFIcCbdSEGXOg+o2RsnujuvRO5ImduUDUYZF7LohZUmAmaTBs5r1CTpabWE7LKlc2EC3Tn3XTnCOv690NMdlP4yb0TAE8LaDdWE7rSfQvJnLHTtwt1D2iVixO+xnRHTi7YWqkSIWliTwUTJQbovBm4/nKxYgy8Xsl1AVCYm/PZbqy2DO5ssWJq2df2J2PU4duPgFtYuHTODJIj7Q5ROGxJBIcZJ5WLF0+5zCalQEQ4JFisvhxG43A7fyFpYpZFqyTikziqKlOCx1jtP4InA501tQGqyHTuNulwsWKb0hJSakkFYvGYfXJETeA2x+exW8NnNBo0twzTf7TiSVixTlkkirpqwfMMze9hAhreGtEKqVscGiHS5w44W1iOBc5fYz5Msl2GPheg+o2rXkBlOG9y55B+gCe4fOHs2JW1iPVRUZKvQnTZZO79lpyHOPMbd0uB6FEYfMXnE6HGGwYHVbWJsTbSs1ZYrbrwF51iNNF/tCoeLqgQRusWKzexOm7GPwBewvaRaLdkI1vqjuFixKXUntEr8R/cdPxhcOqNO0xOyxYmDZFUcP0UQcdgsWINs5shbUiQ4KWk1kHUT2hYsTKTojJ2CP0TysWLF1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TEhUUExQWFRUXGB0XGBcYGBgZHBwYGhcXFxoXHRgcHCggHBwlHBwVITEhJSkrLi4uFx8zODMsNygtLiwBCgoKDg0OGxAQGywkICQsLCwsLCwsLCwsLCwsLCwsLCwsLCwsLCwsLCwsLCwsLCwsLCwsLCwsLCwsLCwsLCwsLP/AABEIALcBEwMBIgACEQEDEQH/xAAcAAACAgMBAQAAAAAAAAAAAAAEBQMGAAECBwj/xAA6EAABAwIFAgQDBwMDBQEAAAABAAIRAyEEBRIxQVFhBhMicYGRoTJCscHR4fAUI1JicvEHFRYzooL/xAAZAQADAQEBAAAAAAAAAAAAAAABAgMEAAX/xAAsEQACAgIBBAIBAwQDAQAAAAAAAQIRAyESBDFBURMiYXGBkSMyUqEUFUIF/9oADAMBAAIRAxEAPwClYGth8QId6Xd1HmXhRzfVT9Q+aVaGOuww5McJ4grUbPEheW4yi/6b/Y9aWFoR1qBaII0uCJyzOXMkHlWKo+ji27aXKr5rkr6R2lvVVx5VP6z0xFlnjeh9hM/O1jdWvL8bTey7RqXl1B8XlMsPmxEITxyi/qbcXUX3PTMNh+gAnotYqppACq2B8XOADQAUVjMydVYSCGlI50ao5ItjrHPY1mo3MJbk+OA1NNuQq6/E1XHSXekpxl2XOF9wUspMDlZBnWWuxE6BdJP/ABPFTApkr0nI8IWOvyrjhKQDdRT43JGPPUZWeO5Z4axFNzTUbpEiLr17LsNDG+yoHinxcw1S0bMMW6rrKv8AqI1g0uBchCf3drQcspTgvZ6S5oaJNgvPfGvjRrNVKkQTyeihzHxBisaNFBhp0+Xnp2CSPynD07OHmP5JvdaHK9Ing6ecndFOc59VxiSSmeHyPFvADKbiO6a0aLaZJY2JTDD59XptgEfJNxNkujyS22J8D4extN0tokfEK/5LhqzaH92mQ7okWE8VYhpuQQrVl3jSk5o1iDyuUUI8WbF2Voo+Nou1kuBF+igdSP3bq+Ztn9EgEMDgkxxdInUKYE9F3KjfjlKUbcaK0cO/eF3SpSnuPrUtMhp+CCw9Njx6XIfIroer3Quq043C1TqObtcdCmxwB4grT8PG4Xc34EcItU0QUM0FoBY7qrLlHih7bVfU3qqvUwzeVr1N2uO6osvswZegT3A9OwQw9b1NDSTcqd2VUv8ABvyC80y7MX03BzDpP0KumXeKA4AVWx3Gya77HnS6ace6Gz8FSbu1o+AQdTF02uAgBvXa6Nr0GV22dPIIPKQZrl9WpUAIHoEsjaepC6vZLa7DxhBEgyEtzrNm0G9XHYcqDF4kYcG+p7vu9FQfEubaSTM1T9AkopFN9lsY18fVc4kvgnjosVdwbqj2BxEzytpuS9DfBL/IZ0f6VpsyD7KTE1sO6PR9EkF7o3E0gALXKi8aPUjiVUOcDSw7hIaBC5x+AD/suBHRLmVg0QuKTyXWKnLAmLPpk0J81yAtOofT9EhxGGeD6RKvjKpJh1wpquXU3Mlogoc54/yYpdJKKpHnmExEG9irDhamoSEdUyhrvtNkdQswHht2r+26R0UsmaE1fZjYnODqf8huCwDagnko7LqFWk4C5aVPlWU1dUBpHc7K65dhKVITUcC5QhK/NG15El7N5RlxcNThpC5z3GgU3MY6BG6WeKPG9Kk0tafkvPMTndTEzJ0s6K0pa+v8mV23cv4FmMpAuIBm+6ufhXwzRADnQ5yqrKI3AlWbw858OImAFSF0aMWPu2OM7xwYPLpwPZVZzTPdSVNT3STdd1ArpnpY8aiiEt6rp1NzgSBYKenTJ3KKrtDRpG3KDbRVqxQygTuiqeHI2U4vxZGsw50TwjyOaAmUbKJtO8NPOxRjTuoxS1ERvKDdi8aG7PDtfQXFoMBIXYFzDOktPTqvTMFn7GUW6iNUQQeyVYrPKFXUHM9jCE4xruYcWfNJu46K1hXh7bb8qVros64SjE1G0n6mOlpMQixitQkKd0zQ3ZPXw7T9k/AoQUyHAKR1dEZdm7WkNeB2dFwjzOdpaAsTRINwR8FA2oWnt0Vw8xj/AE1YIN2uCArZdSNTQZE3B4KKm/Bn+S3UkLcPjzPoeWO4CeYfxLWDS2owOdHpcEgxbMPScQ8PJG37FQNzzRZjQRxNyrrLrZly9KpbiNnUXGalR0uK8+r0vMruBJN7z0CsWKxFStIJj2MKsYqaL5mXJOVhWD44st1LEtaAAIAssVcomu5odYT1WKnMyfHIc5BgXPcZbAGxWZjTcCQ4exT3CZsxtiIXGPr0qjS0EaosFnWS2enFqyqAG6Jw1Ty4IvO6MGC9IEerldDLqn+JTt2UtMHw9STO0o7zSBHCDp4CoL6DumFPCuAFt0jDwRvAsLSQRIOyb4bLYHmNt7foucny8lx1niyY5ljxSpBjL8SpuEScoq0kV7MvEdRhhl43Q1XN6lVkFukncoLEOl5ncow07fBYHFN7O4pdhVWwVMg6rpW4jZrTA6It76hrBjRM/FW3w/lhbIdTtySNlrhFsVRjXJLZRPOqN+6Wgr0PwljmVaBYAGviF3meT0agA1hsdApcvyXCU4iq+RyArU/AkXkva1+hX6tAhxBEFa8odV6DRybB1rF5c73gorMfDGFIH3I5FlVQlRo/7DGpKLT/AIPOGMCKqUiW6h7J/j/DDG3a8++6Dw+WkGA9pHupN06ZrWWElcWKxTIFxCZNZqw9twbqfM8K5wDgNheFHl1fQHAjcR8UUzm+StCnyYU+Hc1sv5G3upqjLdyuXYaAjYXsiqu1mTuoKrCI6IgTK7cREQuo7sLcRgw4EEXS710g/TeBITp7zH5rrDMYXs8wS0mD7GyL2ieTSsSUcWHgFp91BXfeJieVdsx8DUWMfVp1SxsSAYiV5fWe6XdjYfopuLXcyw6iL/tLNl+Nd/6nOvPpduAf0KYZ7Vd5cm1SlvHLf5dUZmPIMEQU8qZ6PKLyYqNGj/eIsSOy5J2JmkmucfBA/wASNe3S86o55QdXOabR/baS7qePZVio2DKnwnre1sgSQJ91q+PRhXWSf1aSYzpPqPMgmZ34CZYbK2gy71O5J2CIOC8sik3cxPdTVXHW5sdL9wkUT0IY3VyGlDLXFoIZIjeVpMMNjC1rRqYYEblYhQts3iqIcLsLZ5VMxGE8uoXtqu35C9C/rmuaBqalNbDa5axgI5MKzwxXYxpOexZhsyFiSe6seCzhhAh42S6rg9FMiGpU2lqI8sAOCzTg4m2NtFyGIfUs0AD23W3UmNEudtwqf/3uuwxEcbLKlRz5c5xvcqLyegOfhFrxOdU6Y9BBckOKzx9ao1sAAbgKuVC4O9IJk2AEk/BNsFl9dn9x9Ms5upycmrDHbpFhfkNStDqbDq6mwTzDeEDA818dQEvyrxoWkMLS7vZWY5yx9IvaZjfsrwxQavySyRzKVVSEuLq0cMdNKm0u5cldTGvdJcTB4FkO6pqcSdzdTOHp63TpUb4Y4xVeSGNytUqovv7roN6rZp3XWXRHhS9rtQcQeqmdj65MueSOhUbHEInSDB3QsLjG7aD8JiS8bw7ohMThQTcEdwuZgyjaGItcS0/RLJJ6ZNrjtEFCq+kI+0OvKHdi2l1hA9uUxw4LydLS6O3C0xsdge35JFBp6Cmk/wAgM6rhSESFjw0O/wAfbY/BQGo4OuLHaE3Ku4eNnTqZWmtlSGpPb3XIqEHvwnUkKCY/ClrSf/lAiqHs0ts7p36hN61ze/VLa+XXlro7Jm7WjtNbD8fnIdgzSqH1t27nhUrFYbzBPI2IV7wHhc1RqrnSzeOT+ir+Y4YCpUbTADAYaBew7/Vd42ZIqHJxX6iH+hbomo2TYDjcbyhP+1udDBu4wFaMNS8ukS5uuSIB2tclE5Dhw+o+qBYbe5UZzcUJkSimV3D+CHR/cPySnMskZhiHucd7DuvUMTjfLaSV5ZnWIrY/EHymPeBZoaCfj2VenlOe2zxs6jHsrZasePNa2tTkyBI5BAC3mf2Gm0kXjee/wUvhLwji2OD6rhRYN2O9RPwBge6vYyWjB1AGd+FRWevDqY0uSZ5zSpOAEx/zdYrtXp4JriC1sjfdYu5HfMvTEFXCg2YIcuHZrVYY0i1tk8wrWB2txnsFNm+IpuYdDADG56qs5ctogo+iuVKb6hkmJ+SmwDadMzdzkXSw4NOwcTt290tzSoKMCAZChNqjTjWiHxNmQfTfoaBp36pXk1TzC2xcAL9B7qGri2sn06tW87KFmdPFmw0dAIWd7WkU+H7W3ot+BzVuH/8AXSaT/kd1FmWYurkaiTyRwkTKxqNlgLHDpcH4KXLMNjqjvRRLurrC3xKMHaHrFBjHDNDJI3NlYcgql1Oq076ZUFfw/jCxvl0GF33vUBb5ozLcJi6L268M4CwJEHfeYKqn+BHkhJNKSsXvphdUK8WiQicww7mEgsMat4O3RAiC7oi2aYVJWTNohwJBv0P5Lqhso5+U2suqZ368JRzRZv1UlEyINlG4iZJiykbugP4O29tu6Ly6mCHBxgSAf1QOrnvdd0tnLhJRuNFqp5/QotDWt1dSAEszDF0qxLqZ0nlp/IpMWx+q0xp5HyTuVqjPj6WEZcot2F1Ggjb3Qz/RtspKdYgQteaDY77qTNW0SUMS2CC2Z5nlD1MS2/pcIWVAQZ68LjWD9oW4PIXW0K4XuIRhSyqY16Y4I/Nd4fNadMwKBJH3nEfQJZjMO5rdTB5jeQBcJdleL1u06SW8CbgpXmZHhzdf6HGZZn5jXDU+T92fTHSyAwAJPpDZ6GFmLwD2GXQ0Ha90HVrPaC1pgE9LlRlmphkoQjo3mWMeK2gs1k2A47bJ74fyiq0xaN3HiTdceG8l0kVql3naeEwxteqHuFKdMCffoO65f1GrMUk8joJzWhh6bSK0Pn7g5SzA1qtQeXhaTKTBuWgAfEwiMF4dc866pIB43cf0T99ZlBob9lvSIWyNJEnCMdR2xbl2Tv8AM11apeW8XgHj35R2PeGMc87NEwo8bmrQwGmNRdZogpJ4rxx9LOPtO/AJ7R0cc5yVlWrGXEzEmYlbXL2OnYnutJD0KH7yGAndsbi6XV84YRAB7yhsvD5OkwOn5QuMxyxwJeCOpb+iE3KtHn3JHTc5e8xMAdEozTHydP3uO6Y5Nkdeq+WsIYfvOsP3VnGDo4S+kVKv+RAMdgOFGKd2wXKeimvySvUp63M0tAtMCfYG6EweQlx9Z0jpyVasTiXVHEuM9uiiF1VI2YsVL7OyPD4UNaAwR7I/DVXMMtc4fFDTCkoskwU6ijTVqmG0Mxe0yHuHeSrPk/ilzSG1nS07O5/dVWrT0jSYjqFCykRafb/hFTa7EsnS48sakj0p3iPDm2oT0ISHE4jD1rVKYYZ+2yxHuFVy2Yb9bBMMCZaerd78fqi5t9yEOhhi2mybH5MaY1Bwe3gj+WKBOl1xbt+6YMrEWbJBHqHE+yH8ts3bp/2n8ipt+jVjckvtv8g7qQMjlc0rHSbd0WykBLvMIjoLx80RmIpvYwsIcI9R2PYkIXY/PdeAA8Kd9HuoWuIkbxseqJwxDrc/h2R0FyohcADvbhb02mfldZV+122XBp87W4+CFDaMlcExfY7LZmPb2XMiSZN1zQ4bVy2q1oeWy0iZFxB/BC+WI906yTxAaUNqmWbTvH7ITxfmYe8NptADb6hA1SJt2RpVZkjkyrJwkv3Qtcx1LY37HjrZIszc6n/dbck8D7x9uE0bmOpga4Xbz2W2Padog8KM0pGupJfkT4NlSqdby97u8/TonmHy4Ah9TfomuVkuYS1uxg/JB5kC+RDmkBYeEpT+x5mRu6YQ3NmNIBI9kyy6u1t9Nn3BXkeZOqU6waDLztfZW5ueCnQAq1Xecxt5AOowY/JbYwlBWBRjfFOz0VlZsgXg7Efgqx4irONUiIaLD26pTkXiV1cimPQ8jcGx452PPwT7+srbVqTXAfesR79fmqfJapnQh8c7J8mcBRJ3AcY9rKtZviTUcSYjYeytOHxlN9muaTGzeBtsOFWMbTc1z28T8eSLJ1K0UxJc22tiZzQsXbtzYfOPzWIWjToMw2AeymHvLWX3d+ic5VWwYdL3h7+rtp7DhVTM8YahgFxYNtRQTaU3iE9bs82ULVX/AAer1sczTLSI7KkV8UHuJN5P0QGX4p1NwIv+Y6KbHUSyo4RYmY7G4hc/yVxY1A25y6pYZzvstJ5+HN1HSeOLqYUSGa7gElvw5/Jc6NPYja2HX/g6IiADt+37IVzoiB8/yRVN/GyFlUybTaVgIg2k8G9v1KkpU/ST0j8VjhpPqF1zYb3RujTG/PyUrKmgzI3+i5Ala8kk2uRJHwEoNiyerZYMvyx1V2iNLI1h3Sdvfn5KPHZYaToJmO3HHZWvB5lRZTb6hOkW522PT4pPnecMqei4/wBQMgW56hUlCKj32eXh6jNPJqP1EmLwRNw02En9fZJ8VgiPXSsdyzg/oe4Tyq59PSNVtw5psVG9zXfa9Luo2PeOD9FFpM3xlKvwAYCr5nogipeDa+/pI4KwUwT6okbHv0Wq2GHmNqsOlzfvCxt259kTWOol1hza/vb5oxl7GVojc0C0d7KEVTIJdYG46+8KR0xcQOpHsoQ+O44hO68FIslqtB1EW/VQip1E9/3C4NUg+mfePyXc6wTYEXmw77JbQ60Q1thB+CLxeIe7C0x92m7SXd92g9t/oldR5Mcknb9vkrJl+WuoYSq+oBqeAGscRYdSDzzHZclb0SzzjFJvveisu7GBv8VonQBbcb9T/IXBe5zgxrZJMgDn3RFejppXILrm2wPY9oUmjVKVUiwf9N3g0apfuah+jQPxQ3iDGlpcadJ9V7rMY1pPtJAsPdV7IcW5lIaXFsyXHuSdkxpY0hp0kybyZn8fxSwi21fg8yfTuUpSb7nHhPwTU1+fi9Op19MyR2MWCfYvwRhqjy95e6TOkOgD8/qluXUatao1jXu6kybDr+yteOe3DUmho1EmJJkk8klam+S34MzxvHPjF7Yup5TgMOB/aYCNpBe75mVp/iGjsKcD2b+CR5nj/MqyRYQAJ4G5PeZQWKoyAZ9J2m02uN0F2NMemj3nd/qWh+d0gJYwfBoHwlCv8Qtm9IDvb9Ehp1wBbbpP5oSvVm0STzt/CmpUOunj6Lb/AN8o/wCP/wALSp2v+er8jCxId/x4iCnnTJEi03PQdQE1oYljzpFQFptJsZ9lTKOW1nC4DAeXWMe26d5XkWoNBr06ZE+oh5seIiPqncUvJ50eqyS24Oh9hMJrfopuBc3hpTuhg3VWBjgRUZOknZw/xnr0SellFKjB/qw93+mk4fUuVnwGGp1GiMW5ryLS20/NTt3RpWZNW1X7CPEYRzbOaQR2v9VJj6paQwEENaB0km5n4/grc3JKzqemqWVf8XtJDve4/MpfW8M1e1+HC/sHXHyRafoZdRBvuV2ndEYdoiHc7Hp/OqmxOVVaQlzDHUXH891AHiI/g/ZIjQp2tDrAMaWPAqDUQIEdDKX1aTmu0kEO+a5ylwNemHGxddO/EOaNbDWX/wBXIvBE/BM6oVclOluxMwwO6nZV0lrxYg/8oNtWeIPyUlMSPilL17CcSJedoH2RwOllxhsQdIa/jY/HYqOs+/xv8F3SZMkbi8I0CqQSKhAgbH69/fdbc8ccbg7j2PIUFN4FndePkujC6gV5Mc8A253H5rplRp9v5uicDgNbT5Rl43Y47t409PZCYig5klzXNiZ1AiPfshTQVOEnx8g2Lx76F2uJp2kE3b3F9u3dNsPmtJ7dENFUmASxsGeJ/OElJFQbAtImRe4kGPggxhSCwMEiQABYtvEgnaPyQvjtCZMfss7atNoPnUA5o3cyxHysVp2KwUehpPaoXMt2IBHzS7GUa9GqIcNTha+8bg9YkbhaNSkabjVbocHcek3AO22/ZHn7JVe03+zHOFzDDUnS2j6twZDwD29SS55jX4gnzKgDZ9Inb4CwKCFWiXfbhvOxPw2W6eKw5dp1Pb3IBHtAXfIvZSOKMXze37ZtuIAGlgg7TF/b27Jjg/CGIxESQ1nQzzz7px4RymlVqhzR6G3k7ud1PbsvTqVIAQAqwx/JvweZ1v8A9JwfDH+55LjfCL6AGogt29IJ9hCHw/hqtUMgaB1db6L1zHMGkqs4rGtaCXGAneKMSeHr8uRdtirL8K3CUyXkEk3MfIfips1wbajZJnSC7ttyusY1pLHuvF2iJkna3JQudYstp6di7jtyhXgpHlKSkntlQxNAltjzfp22+KXVZDYuDf2TWiCTbi3wQGObctk+/wAdlNxPZhLwL6by67fqt4gHeZPt+3VSUaZbzvvt+CwsvOpCP5GbQLvx+H6LET/QuN/SfiPzWI6E5IVmiCJJ/m6gaNPWOi70NdEfMH8uPkppBAHSQTPPW3CVxZiIW1nOIBJc1tmiI7prReQLTv1/lkFh2iYBAdO6PNmyQBECQu4+zqZa8g8Sik3TU1fj9Oit+W53RrWY4E8tNj8ivKKNTVeSev8AypKIcxwcwmZne36qqlKK9oy5ukU9rTPVsXh2HY6T72+SpeeZYGOv6C7mJYe1tkFjsY9zw8kkOALT0tBb8HAoylnxLfLrjWw88j4cpJNMphhkxRUu6/2KWPNKs08A7xYjaQtPcSzUR95wHyaRPzKLxDWtpxepRJ1MeDJpzuP9s/JcPwz2U3B7dLCQWmZAdcT7H9ClTT2bYZYy7AtMfe2KLqy3YjrulofB6cO9+P53CYMn8wOlkE7K2cUJdct+olEseGuESOvtsf5dQPBteOAQRsonVh9jk/GEYtDvYbUEkzB73+CjpPiRFhH87XXNAmLAmN/51XREg/X6JqTVoRKtHTdQhzXEEbH59E3qeMD/AE72VGgvgMB4Oq1x7FIMPVvpOx5/nwUFSCL7b/G5lJbX9ouTDGfdduw0oaIhoETNuqjxgDRr2gavl/wucS+mKdLQIfeSD7xbv+SjNQOoxaQTI7H+FHwNDaTM8UsL8KzGNLtVMQ4NuCHFoJntYrz+tmj3uknf+QvW/C9Wm8VMO8Sx7fsHY8EfJeV+K8HRo4yrRoB2hhAAJk6tILgDyAZ3RWNNWzzcrlGbhevB0KgMG+31TzAHU0uI2EKtsENDnvgTsLlMK+cNbS9BB7T15WTJjbaUUM8tRabPUv8ApjndJzn0mu9TTzz7L09tUQvlTwe2s/E+dRJaKd3OG0njuvTMb4rxjacktA2nm/K3LKsMeLPGl08ss3JF98VZ6KbC2nDnxME8DdefY3NW1gD6mPHBMtPW/HyVSxmaVy/XrJdsQROocg/spsJiKuzqNSDsdDv0Unn59z1ukwQxLT2X/C4+m6q12trnAQG7Qex2JQniN5LmuIIn8jCq7Hw6NLh2gz+CsuMzFpoBpBJcN+hTxkXePjJNfoJsQ+GQ10yZdx7NQNRxmeVK5nflY+I3lxO3b/lMzQgbzTEkKMuUr2ccjdQGw/m6FpjcjUra0KRNw0raNHcxIBcS4ybAT+inoOcHcfK4569VGWFotF+fgo3suCN95n80GjJYRS5B6/Wd0f5oIi7gbb/nylzZJ1bH5plh64a4EgkCIAMXtf2CTi2PG2YyrptHa576UXSr9rdf0ChfUaTIbpm9ifwPC4w7SYmZuPl2TqLKtFm8I0m1mvo1AHAHW0jcTvB+S3mmUuoPI+20i1rx7fNReB/Tie2kz8xb+dU/8ReImMcaRYSY3H3bC/dM4rjsxc8kMzjFWinP1NBDTp6gbGeo2TDKs7aWnC4iA0iGvPHQfBBF7S52kgtO0SIWsbgQ/sVJKmUzx/8AUSbMcoqM1EjUGRJAnUw3Dh7cjuhcLiABuO1xbtPXsVJlWe1MP/aqnVTNml19M2gnp34QGJL6DzDR1GprTY3sTuO4Ql9dopg6jlqQa/EuJAptNSegkfNMcty+s5xbVpEA3DpEN+RnabIHC+IKpZpI+AEfG1kNQxtdlQubVjVxE/Qpb8mmV8dUMszxoBFOmNLWEi2xPJ+KGZVMwRBmOigpVJm8n8Vqq6Tvf2lNXlBi6VB2stdxtYg9YgyEJWxoII3O64Y4i/CDxUkyDc/yYRdhTXk3h8QS8NiWn6FN8urhpEwAY1f7TLXD5EovB5f5eXue4sa6o8OGoxIFp+UpbgsK0AkukgzAki42RSa7koSUk0vYfjqOgmLgXa7aQbgj5pZj/DDcc/8AqA/yy4AOhs6nN9JfuIJiPhKJzjF6w0NdeGsA7wAPrdOadRmCw7nVDLWCe5ceB7n8VHLOUWlEn1LSxrl3KrnGWYTA0dOnzKrttRn/APZbtZUPLsnqYiu2nSZJe6B0HUnsN04fXfja7qhuCbnjs1vYL17wX4aZhKfmVAPOqDaPsN/xHfqVXFyhry+54eSSyuktIK8P5BTwlBtJoFrud/k7krjNcjZXbocS1p5Fj8EzqO1O6Afy6U5/jixulp9R3PQILFe2bMWN2kiPCZJhMOWm2pogF75Pv7pgM3oAWqD5GPnC86rvdJkzfc3W2VXDdUjS8Gz/AIif90megNzvDn7494P6KRmPou++yFQPPtHOy0axJhNYH0kfDZ6G6nTd/j9EJVyii7djfcWVIqYkt2kcbrZzYtAhzp6Sh38Crp5LtItFfw5TdcEj6pLmGS1GAhrPME7gwfkg6ecVWn7R7XTDDeJHD7Y1eyVxOrJHzYCxtUCPKcI4grSbf+Rs/wAT81td8bD8k/8AEowbO/FrKJ4aLAHp0+q6pvXNQSFagKiMW2RNCtqb0IsVFUAHMos1KbBoHq5c7a/bsFNqmVgzqifoiKRtMoWR90yOh36rVKrf6fVc3ot3LF4VzHyKlTW0u8xobTgTJm4+f4KPN3l1Z5dIJ6iD3EILFY3TDWCC2YcNxP8AOFFSxBP2iSd5O88lNd0Qx4uM5S9hlH0gtgQb9x7fojadSDB6fP2S1jip2VOo7ruOyriTYrCh7Ov6ISrULafkuaXtA/tu5b2/2phh8QDI2K7qUgRvB7ocTHPG0+URVluELxsT+vS6JfldSA4NtvIvsuK9Z1MyRbkdf9XusOeOqywEtEQBYT8VJ0tMtjySkFDLahp6nEWNw03HfT/NkG2nuL/gfdB1suqj1NqGd5B/dMMDnuJgNeQ7j7LSbbcIp0Xcn2IH0zMNBPsjss8P1Kjpe0tYNzyR0AXA8QFxAqOLW7amiCOxhRVcwdIiq4jh0n9VzaFbk9Khj4qrtDw0RLAGgfdY2Nh/qSOjXHBN9z27LTm6iYk995K4qljKbpd6oMReDwJSSmVxqMI0Q43GtpVabiJa2H2vIBmPogsxzWtmj6VGmwgbua2SJJiZ9tvcrrJcJTr1vLqlzWjpv3E8L1vw/llDD0w2iGtb1EEn3O5RxRTdvuYOuubW9Crwp4SZhmsJALm3jofzhWOoIuZJPKnY4T1XNVkiy0UZIVDSEdbMC2oGcOvKr+Z4sOe47jYewT3McKS8Eiwab9Iv9VUcRUPxU0menj4vaIXuaZgXlRE39go6ruR1usNSQF1mkNqYWafmN2G89QoMHTcXbSRdEYqYFIcCbdSEGXOg+o2RsnujuvRO5ImduUDUYZF7LohZUmAmaTBs5r1CTpabWE7LKlc2EC3Tn3XTnCOv690NMdlP4yb0TAE8LaDdWE7rSfQvJnLHTtwt1D2iVixO+xnRHTi7YWqkSIWliTwUTJQbovBm4/nKxYgy8Xsl1AVCYm/PZbqy2DO5ssWJq2df2J2PU4duPgFtYuHTODJIj7Q5ROGxJBIcZJ5WLF0+5zCalQEQ4JFisvhxG43A7fyFpYpZFqyTikziqKlOCx1jtP4InA501tQGqyHTuNulwsWKb0hJSakkFYvGYfXJETeA2x+exW8NnNBo0twzTf7TiSVixTlkkirpqwfMMze9hAhreGtEKqVscGiHS5w44W1iOBc5fYz5Msl2GPheg+o2rXkBlOG9y55B+gCe4fOHs2JW1iPVRUZKvQnTZZO79lpyHOPMbd0uB6FEYfMXnE6HGGwYHVbWJsTbSs1ZYrbrwF51iNNF/tCoeLqgQRusWKzexOm7GPwBewvaRaLdkI1vqjuFixKXUntEr8R/cdPxhcOqNO0xOyxYmDZFUcP0UQcdgsWINs5shbUiQ4KWk1kHUT2hYsTKTojJ2CP0TysWLF1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WFRUXGB0XGBcYGBgZHBwYGhcXFxoXHRgcHCggHBwlHBwVITEhJSkrLi4uFx8zODMsNygtLiwBCgoKDg0OGxAQGywkICQsLCwsLCwsLCwsLCwsLCwsLCwsLCwsLCwsLCwsLCwsLCwsLCwsLCwsLCwsLCwsLCwsLP/AABEIALcBEwMBIgACEQEDEQH/xAAcAAACAgMBAQAAAAAAAAAAAAAEBQMGAAECBwj/xAA6EAABAwIFAgQDBwMDBQEAAAABAAIRAyEEBRIxQVFhBhMicYGRoTJCscHR4fAUI1JicvEHFRYzooL/xAAZAQADAQEBAAAAAAAAAAAAAAABAgMEAAX/xAAsEQACAgIBBAIBAwQDAQAAAAAAAQIRAyESBDFBURMiYXGBkSMyUqEUFUIF/9oADAMBAAIRAxEAPwClYGth8QId6Xd1HmXhRzfVT9Q+aVaGOuww5McJ4grUbPEheW4yi/6b/Y9aWFoR1qBaII0uCJyzOXMkHlWKo+ji27aXKr5rkr6R2lvVVx5VP6z0xFlnjeh9hM/O1jdWvL8bTey7RqXl1B8XlMsPmxEITxyi/qbcXUX3PTMNh+gAnotYqppACq2B8XOADQAUVjMydVYSCGlI50ao5ItjrHPY1mo3MJbk+OA1NNuQq6/E1XHSXekpxl2XOF9wUspMDlZBnWWuxE6BdJP/ABPFTApkr0nI8IWOvyrjhKQDdRT43JGPPUZWeO5Z4axFNzTUbpEiLr17LsNDG+yoHinxcw1S0bMMW6rrKv8AqI1g0uBchCf3drQcspTgvZ6S5oaJNgvPfGvjRrNVKkQTyeihzHxBisaNFBhp0+Xnp2CSPynD07OHmP5JvdaHK9Ing6ecndFOc59VxiSSmeHyPFvADKbiO6a0aLaZJY2JTDD59XptgEfJNxNkujyS22J8D4extN0tokfEK/5LhqzaH92mQ7okWE8VYhpuQQrVl3jSk5o1iDyuUUI8WbF2Voo+Nou1kuBF+igdSP3bq+Ztn9EgEMDgkxxdInUKYE9F3KjfjlKUbcaK0cO/eF3SpSnuPrUtMhp+CCw9Njx6XIfIroer3Quq043C1TqObtcdCmxwB4grT8PG4Xc34EcItU0QUM0FoBY7qrLlHih7bVfU3qqvUwzeVr1N2uO6osvswZegT3A9OwQw9b1NDSTcqd2VUv8ABvyC80y7MX03BzDpP0KumXeKA4AVWx3Gya77HnS6ace6Gz8FSbu1o+AQdTF02uAgBvXa6Nr0GV22dPIIPKQZrl9WpUAIHoEsjaepC6vZLa7DxhBEgyEtzrNm0G9XHYcqDF4kYcG+p7vu9FQfEubaSTM1T9AkopFN9lsY18fVc4kvgnjosVdwbqj2BxEzytpuS9DfBL/IZ0f6VpsyD7KTE1sO6PR9EkF7o3E0gALXKi8aPUjiVUOcDSw7hIaBC5x+AD/suBHRLmVg0QuKTyXWKnLAmLPpk0J81yAtOofT9EhxGGeD6RKvjKpJh1wpquXU3Mlogoc54/yYpdJKKpHnmExEG9irDhamoSEdUyhrvtNkdQswHht2r+26R0UsmaE1fZjYnODqf8huCwDagnko7LqFWk4C5aVPlWU1dUBpHc7K65dhKVITUcC5QhK/NG15El7N5RlxcNThpC5z3GgU3MY6BG6WeKPG9Kk0tafkvPMTndTEzJ0s6K0pa+v8mV23cv4FmMpAuIBm+6ufhXwzRADnQ5yqrKI3AlWbw858OImAFSF0aMWPu2OM7xwYPLpwPZVZzTPdSVNT3STdd1ArpnpY8aiiEt6rp1NzgSBYKenTJ3KKrtDRpG3KDbRVqxQygTuiqeHI2U4vxZGsw50TwjyOaAmUbKJtO8NPOxRjTuoxS1ERvKDdi8aG7PDtfQXFoMBIXYFzDOktPTqvTMFn7GUW6iNUQQeyVYrPKFXUHM9jCE4xruYcWfNJu46K1hXh7bb8qVros64SjE1G0n6mOlpMQixitQkKd0zQ3ZPXw7T9k/AoQUyHAKR1dEZdm7WkNeB2dFwjzOdpaAsTRINwR8FA2oWnt0Vw8xj/AE1YIN2uCArZdSNTQZE3B4KKm/Bn+S3UkLcPjzPoeWO4CeYfxLWDS2owOdHpcEgxbMPScQ8PJG37FQNzzRZjQRxNyrrLrZly9KpbiNnUXGalR0uK8+r0vMruBJN7z0CsWKxFStIJj2MKsYqaL5mXJOVhWD44st1LEtaAAIAssVcomu5odYT1WKnMyfHIc5BgXPcZbAGxWZjTcCQ4exT3CZsxtiIXGPr0qjS0EaosFnWS2enFqyqAG6Jw1Ty4IvO6MGC9IEerldDLqn+JTt2UtMHw9STO0o7zSBHCDp4CoL6DumFPCuAFt0jDwRvAsLSQRIOyb4bLYHmNt7foucny8lx1niyY5ljxSpBjL8SpuEScoq0kV7MvEdRhhl43Q1XN6lVkFukncoLEOl5ncow07fBYHFN7O4pdhVWwVMg6rpW4jZrTA6It76hrBjRM/FW3w/lhbIdTtySNlrhFsVRjXJLZRPOqN+6Wgr0PwljmVaBYAGviF3meT0agA1hsdApcvyXCU4iq+RyArU/AkXkva1+hX6tAhxBEFa8odV6DRybB1rF5c73gorMfDGFIH3I5FlVQlRo/7DGpKLT/AIPOGMCKqUiW6h7J/j/DDG3a8++6Dw+WkGA9pHupN06ZrWWElcWKxTIFxCZNZqw9twbqfM8K5wDgNheFHl1fQHAjcR8UUzm+StCnyYU+Hc1sv5G3upqjLdyuXYaAjYXsiqu1mTuoKrCI6IgTK7cREQuo7sLcRgw4EEXS710g/TeBITp7zH5rrDMYXs8wS0mD7GyL2ieTSsSUcWHgFp91BXfeJieVdsx8DUWMfVp1SxsSAYiV5fWe6XdjYfopuLXcyw6iL/tLNl+Nd/6nOvPpduAf0KYZ7Vd5cm1SlvHLf5dUZmPIMEQU8qZ6PKLyYqNGj/eIsSOy5J2JmkmucfBA/wASNe3S86o55QdXOabR/baS7qePZVio2DKnwnre1sgSQJ91q+PRhXWSf1aSYzpPqPMgmZ34CZYbK2gy71O5J2CIOC8sik3cxPdTVXHW5sdL9wkUT0IY3VyGlDLXFoIZIjeVpMMNjC1rRqYYEblYhQts3iqIcLsLZ5VMxGE8uoXtqu35C9C/rmuaBqalNbDa5axgI5MKzwxXYxpOexZhsyFiSe6seCzhhAh42S6rg9FMiGpU2lqI8sAOCzTg4m2NtFyGIfUs0AD23W3UmNEudtwqf/3uuwxEcbLKlRz5c5xvcqLyegOfhFrxOdU6Y9BBckOKzx9ao1sAAbgKuVC4O9IJk2AEk/BNsFl9dn9x9Ms5upycmrDHbpFhfkNStDqbDq6mwTzDeEDA818dQEvyrxoWkMLS7vZWY5yx9IvaZjfsrwxQavySyRzKVVSEuLq0cMdNKm0u5cldTGvdJcTB4FkO6pqcSdzdTOHp63TpUb4Y4xVeSGNytUqovv7roN6rZp3XWXRHhS9rtQcQeqmdj65MueSOhUbHEInSDB3QsLjG7aD8JiS8bw7ohMThQTcEdwuZgyjaGItcS0/RLJJ6ZNrjtEFCq+kI+0OvKHdi2l1hA9uUxw4LydLS6O3C0xsdge35JFBp6Cmk/wAgM6rhSESFjw0O/wAfbY/BQGo4OuLHaE3Ku4eNnTqZWmtlSGpPb3XIqEHvwnUkKCY/ClrSf/lAiqHs0ts7p36hN61ze/VLa+XXlro7Jm7WjtNbD8fnIdgzSqH1t27nhUrFYbzBPI2IV7wHhc1RqrnSzeOT+ir+Y4YCpUbTADAYaBew7/Vd42ZIqHJxX6iH+hbomo2TYDjcbyhP+1udDBu4wFaMNS8ukS5uuSIB2tclE5Dhw+o+qBYbe5UZzcUJkSimV3D+CHR/cPySnMskZhiHucd7DuvUMTjfLaSV5ZnWIrY/EHymPeBZoaCfj2VenlOe2zxs6jHsrZasePNa2tTkyBI5BAC3mf2Gm0kXjee/wUvhLwji2OD6rhRYN2O9RPwBge6vYyWjB1AGd+FRWevDqY0uSZ5zSpOAEx/zdYrtXp4JriC1sjfdYu5HfMvTEFXCg2YIcuHZrVYY0i1tk8wrWB2txnsFNm+IpuYdDADG56qs5ctogo+iuVKb6hkmJ+SmwDadMzdzkXSw4NOwcTt290tzSoKMCAZChNqjTjWiHxNmQfTfoaBp36pXk1TzC2xcAL9B7qGri2sn06tW87KFmdPFmw0dAIWd7WkU+H7W3ot+BzVuH/8AXSaT/kd1FmWYurkaiTyRwkTKxqNlgLHDpcH4KXLMNjqjvRRLurrC3xKMHaHrFBjHDNDJI3NlYcgql1Oq076ZUFfw/jCxvl0GF33vUBb5ozLcJi6L268M4CwJEHfeYKqn+BHkhJNKSsXvphdUK8WiQicww7mEgsMat4O3RAiC7oi2aYVJWTNohwJBv0P5Lqhso5+U2suqZ368JRzRZv1UlEyINlG4iZJiykbugP4O29tu6Ly6mCHBxgSAf1QOrnvdd0tnLhJRuNFqp5/QotDWt1dSAEszDF0qxLqZ0nlp/IpMWx+q0xp5HyTuVqjPj6WEZcot2F1Ggjb3Qz/RtspKdYgQteaDY77qTNW0SUMS2CC2Z5nlD1MS2/pcIWVAQZ68LjWD9oW4PIXW0K4XuIRhSyqY16Y4I/Nd4fNadMwKBJH3nEfQJZjMO5rdTB5jeQBcJdleL1u06SW8CbgpXmZHhzdf6HGZZn5jXDU+T92fTHSyAwAJPpDZ6GFmLwD2GXQ0Ha90HVrPaC1pgE9LlRlmphkoQjo3mWMeK2gs1k2A47bJ74fyiq0xaN3HiTdceG8l0kVql3naeEwxteqHuFKdMCffoO65f1GrMUk8joJzWhh6bSK0Pn7g5SzA1qtQeXhaTKTBuWgAfEwiMF4dc866pIB43cf0T99ZlBob9lvSIWyNJEnCMdR2xbl2Tv8AM11apeW8XgHj35R2PeGMc87NEwo8bmrQwGmNRdZogpJ4rxx9LOPtO/AJ7R0cc5yVlWrGXEzEmYlbXL2OnYnutJD0KH7yGAndsbi6XV84YRAB7yhsvD5OkwOn5QuMxyxwJeCOpb+iE3KtHn3JHTc5e8xMAdEozTHydP3uO6Y5Nkdeq+WsIYfvOsP3VnGDo4S+kVKv+RAMdgOFGKd2wXKeimvySvUp63M0tAtMCfYG6EweQlx9Z0jpyVasTiXVHEuM9uiiF1VI2YsVL7OyPD4UNaAwR7I/DVXMMtc4fFDTCkoskwU6ijTVqmG0Mxe0yHuHeSrPk/ilzSG1nS07O5/dVWrT0jSYjqFCykRafb/hFTa7EsnS48sakj0p3iPDm2oT0ISHE4jD1rVKYYZ+2yxHuFVy2Yb9bBMMCZaerd78fqi5t9yEOhhi2mybH5MaY1Bwe3gj+WKBOl1xbt+6YMrEWbJBHqHE+yH8ts3bp/2n8ipt+jVjckvtv8g7qQMjlc0rHSbd0WykBLvMIjoLx80RmIpvYwsIcI9R2PYkIXY/PdeAA8Kd9HuoWuIkbxseqJwxDrc/h2R0FyohcADvbhb02mfldZV+122XBp87W4+CFDaMlcExfY7LZmPb2XMiSZN1zQ4bVy2q1oeWy0iZFxB/BC+WI906yTxAaUNqmWbTvH7ITxfmYe8NptADb6hA1SJt2RpVZkjkyrJwkv3Qtcx1LY37HjrZIszc6n/dbck8D7x9uE0bmOpga4Xbz2W2Padog8KM0pGupJfkT4NlSqdby97u8/TonmHy4Ah9TfomuVkuYS1uxg/JB5kC+RDmkBYeEpT+x5mRu6YQ3NmNIBI9kyy6u1t9Nn3BXkeZOqU6waDLztfZW5ueCnQAq1Xecxt5AOowY/JbYwlBWBRjfFOz0VlZsgXg7Efgqx4irONUiIaLD26pTkXiV1cimPQ8jcGx452PPwT7+srbVqTXAfesR79fmqfJapnQh8c7J8mcBRJ3AcY9rKtZviTUcSYjYeytOHxlN9muaTGzeBtsOFWMbTc1z28T8eSLJ1K0UxJc22tiZzQsXbtzYfOPzWIWjToMw2AeymHvLWX3d+ic5VWwYdL3h7+rtp7DhVTM8YahgFxYNtRQTaU3iE9bs82ULVX/AAer1sczTLSI7KkV8UHuJN5P0QGX4p1NwIv+Y6KbHUSyo4RYmY7G4hc/yVxY1A25y6pYZzvstJ5+HN1HSeOLqYUSGa7gElvw5/Jc6NPYja2HX/g6IiADt+37IVzoiB8/yRVN/GyFlUybTaVgIg2k8G9v1KkpU/ST0j8VjhpPqF1zYb3RujTG/PyUrKmgzI3+i5Ala8kk2uRJHwEoNiyerZYMvyx1V2iNLI1h3Sdvfn5KPHZYaToJmO3HHZWvB5lRZTb6hOkW522PT4pPnecMqei4/wBQMgW56hUlCKj32eXh6jNPJqP1EmLwRNw02En9fZJ8VgiPXSsdyzg/oe4Tyq59PSNVtw5psVG9zXfa9Luo2PeOD9FFpM3xlKvwAYCr5nogipeDa+/pI4KwUwT6okbHv0Wq2GHmNqsOlzfvCxt259kTWOol1hza/vb5oxl7GVojc0C0d7KEVTIJdYG46+8KR0xcQOpHsoQ+O44hO68FIslqtB1EW/VQip1E9/3C4NUg+mfePyXc6wTYEXmw77JbQ60Q1thB+CLxeIe7C0x92m7SXd92g9t/oldR5Mcknb9vkrJl+WuoYSq+oBqeAGscRYdSDzzHZclb0SzzjFJvveisu7GBv8VonQBbcb9T/IXBe5zgxrZJMgDn3RFejppXILrm2wPY9oUmjVKVUiwf9N3g0apfuah+jQPxQ3iDGlpcadJ9V7rMY1pPtJAsPdV7IcW5lIaXFsyXHuSdkxpY0hp0kybyZn8fxSwi21fg8yfTuUpSb7nHhPwTU1+fi9Op19MyR2MWCfYvwRhqjy95e6TOkOgD8/qluXUatao1jXu6kybDr+yteOe3DUmho1EmJJkk8klam+S34MzxvHPjF7Yup5TgMOB/aYCNpBe75mVp/iGjsKcD2b+CR5nj/MqyRYQAJ4G5PeZQWKoyAZ9J2m02uN0F2NMemj3nd/qWh+d0gJYwfBoHwlCv8Qtm9IDvb9Ehp1wBbbpP5oSvVm0STzt/CmpUOunj6Lb/AN8o/wCP/wALSp2v+er8jCxId/x4iCnnTJEi03PQdQE1oYljzpFQFptJsZ9lTKOW1nC4DAeXWMe26d5XkWoNBr06ZE+oh5seIiPqncUvJ50eqyS24Oh9hMJrfopuBc3hpTuhg3VWBjgRUZOknZw/xnr0SellFKjB/qw93+mk4fUuVnwGGp1GiMW5ryLS20/NTt3RpWZNW1X7CPEYRzbOaQR2v9VJj6paQwEENaB0km5n4/grc3JKzqemqWVf8XtJDve4/MpfW8M1e1+HC/sHXHyRafoZdRBvuV2ndEYdoiHc7Hp/OqmxOVVaQlzDHUXH891AHiI/g/ZIjQp2tDrAMaWPAqDUQIEdDKX1aTmu0kEO+a5ylwNemHGxddO/EOaNbDWX/wBXIvBE/BM6oVclOluxMwwO6nZV0lrxYg/8oNtWeIPyUlMSPilL17CcSJedoH2RwOllxhsQdIa/jY/HYqOs+/xv8F3SZMkbi8I0CqQSKhAgbH69/fdbc8ccbg7j2PIUFN4FndePkujC6gV5Mc8A253H5rplRp9v5uicDgNbT5Rl43Y47t409PZCYig5klzXNiZ1AiPfshTQVOEnx8g2Lx76F2uJp2kE3b3F9u3dNsPmtJ7dENFUmASxsGeJ/OElJFQbAtImRe4kGPggxhSCwMEiQABYtvEgnaPyQvjtCZMfss7atNoPnUA5o3cyxHysVp2KwUehpPaoXMt2IBHzS7GUa9GqIcNTha+8bg9YkbhaNSkabjVbocHcek3AO22/ZHn7JVe03+zHOFzDDUnS2j6twZDwD29SS55jX4gnzKgDZ9Inb4CwKCFWiXfbhvOxPw2W6eKw5dp1Pb3IBHtAXfIvZSOKMXze37ZtuIAGlgg7TF/b27Jjg/CGIxESQ1nQzzz7px4RymlVqhzR6G3k7ud1PbsvTqVIAQAqwx/JvweZ1v8A9JwfDH+55LjfCL6AGogt29IJ9hCHw/hqtUMgaB1db6L1zHMGkqs4rGtaCXGAneKMSeHr8uRdtirL8K3CUyXkEk3MfIfips1wbajZJnSC7ttyusY1pLHuvF2iJkna3JQudYstp6di7jtyhXgpHlKSkntlQxNAltjzfp22+KXVZDYuDf2TWiCTbi3wQGObctk+/wAdlNxPZhLwL6by67fqt4gHeZPt+3VSUaZbzvvt+CwsvOpCP5GbQLvx+H6LET/QuN/SfiPzWI6E5IVmiCJJ/m6gaNPWOi70NdEfMH8uPkppBAHSQTPPW3CVxZiIW1nOIBJc1tmiI7prReQLTv1/lkFh2iYBAdO6PNmyQBECQu4+zqZa8g8Sik3TU1fj9Oit+W53RrWY4E8tNj8ivKKNTVeSev8AypKIcxwcwmZne36qqlKK9oy5ukU9rTPVsXh2HY6T72+SpeeZYGOv6C7mJYe1tkFjsY9zw8kkOALT0tBb8HAoylnxLfLrjWw88j4cpJNMphhkxRUu6/2KWPNKs08A7xYjaQtPcSzUR95wHyaRPzKLxDWtpxepRJ1MeDJpzuP9s/JcPwz2U3B7dLCQWmZAdcT7H9ClTT2bYZYy7AtMfe2KLqy3YjrulofB6cO9+P53CYMn8wOlkE7K2cUJdct+olEseGuESOvtsf5dQPBteOAQRsonVh9jk/GEYtDvYbUEkzB73+CjpPiRFhH87XXNAmLAmN/51XREg/X6JqTVoRKtHTdQhzXEEbH59E3qeMD/AE72VGgvgMB4Oq1x7FIMPVvpOx5/nwUFSCL7b/G5lJbX9ouTDGfdduw0oaIhoETNuqjxgDRr2gavl/wucS+mKdLQIfeSD7xbv+SjNQOoxaQTI7H+FHwNDaTM8UsL8KzGNLtVMQ4NuCHFoJntYrz+tmj3uknf+QvW/C9Wm8VMO8Sx7fsHY8EfJeV+K8HRo4yrRoB2hhAAJk6tILgDyAZ3RWNNWzzcrlGbhevB0KgMG+31TzAHU0uI2EKtsENDnvgTsLlMK+cNbS9BB7T15WTJjbaUUM8tRabPUv8ApjndJzn0mu9TTzz7L09tUQvlTwe2s/E+dRJaKd3OG0njuvTMb4rxjacktA2nm/K3LKsMeLPGl08ss3JF98VZ6KbC2nDnxME8DdefY3NW1gD6mPHBMtPW/HyVSxmaVy/XrJdsQROocg/spsJiKuzqNSDsdDv0Unn59z1ukwQxLT2X/C4+m6q12trnAQG7Qex2JQniN5LmuIIn8jCq7Hw6NLh2gz+CsuMzFpoBpBJcN+hTxkXePjJNfoJsQ+GQ10yZdx7NQNRxmeVK5nflY+I3lxO3b/lMzQgbzTEkKMuUr2ccjdQGw/m6FpjcjUra0KRNw0raNHcxIBcS4ybAT+inoOcHcfK4569VGWFotF+fgo3suCN95n80GjJYRS5B6/Wd0f5oIi7gbb/nylzZJ1bH5plh64a4EgkCIAMXtf2CTi2PG2YyrptHa576UXSr9rdf0ChfUaTIbpm9ifwPC4w7SYmZuPl2TqLKtFm8I0m1mvo1AHAHW0jcTvB+S3mmUuoPI+20i1rx7fNReB/Tie2kz8xb+dU/8ReImMcaRYSY3H3bC/dM4rjsxc8kMzjFWinP1NBDTp6gbGeo2TDKs7aWnC4iA0iGvPHQfBBF7S52kgtO0SIWsbgQ/sVJKmUzx/8AUSbMcoqM1EjUGRJAnUw3Dh7cjuhcLiABuO1xbtPXsVJlWe1MP/aqnVTNml19M2gnp34QGJL6DzDR1GprTY3sTuO4Ql9dopg6jlqQa/EuJAptNSegkfNMcty+s5xbVpEA3DpEN+RnabIHC+IKpZpI+AEfG1kNQxtdlQubVjVxE/Qpb8mmV8dUMszxoBFOmNLWEi2xPJ+KGZVMwRBmOigpVJm8n8Vqq6Tvf2lNXlBi6VB2stdxtYg9YgyEJWxoII3O64Y4i/CDxUkyDc/yYRdhTXk3h8QS8NiWn6FN8urhpEwAY1f7TLXD5EovB5f5eXue4sa6o8OGoxIFp+UpbgsK0AkukgzAki42RSa7koSUk0vYfjqOgmLgXa7aQbgj5pZj/DDcc/8AqA/yy4AOhs6nN9JfuIJiPhKJzjF6w0NdeGsA7wAPrdOadRmCw7nVDLWCe5ceB7n8VHLOUWlEn1LSxrl3KrnGWYTA0dOnzKrttRn/APZbtZUPLsnqYiu2nSZJe6B0HUnsN04fXfja7qhuCbnjs1vYL17wX4aZhKfmVAPOqDaPsN/xHfqVXFyhry+54eSSyuktIK8P5BTwlBtJoFrud/k7krjNcjZXbocS1p5Fj8EzqO1O6Afy6U5/jixulp9R3PQILFe2bMWN2kiPCZJhMOWm2pogF75Pv7pgM3oAWqD5GPnC86rvdJkzfc3W2VXDdUjS8Gz/AIif90megNzvDn7494P6KRmPou++yFQPPtHOy0axJhNYH0kfDZ6G6nTd/j9EJVyii7djfcWVIqYkt2kcbrZzYtAhzp6Sh38Crp5LtItFfw5TdcEj6pLmGS1GAhrPME7gwfkg6ecVWn7R7XTDDeJHD7Y1eyVxOrJHzYCxtUCPKcI4grSbf+Rs/wAT81td8bD8k/8AEowbO/FrKJ4aLAHp0+q6pvXNQSFagKiMW2RNCtqb0IsVFUAHMos1KbBoHq5c7a/bsFNqmVgzqifoiKRtMoWR90yOh36rVKrf6fVc3ot3LF4VzHyKlTW0u8xobTgTJm4+f4KPN3l1Z5dIJ6iD3EILFY3TDWCC2YcNxP8AOFFSxBP2iSd5O88lNd0Qx4uM5S9hlH0gtgQb9x7fojadSDB6fP2S1jip2VOo7ruOyriTYrCh7Ov6ISrULafkuaXtA/tu5b2/2phh8QDI2K7qUgRvB7ocTHPG0+URVluELxsT+vS6JfldSA4NtvIvsuK9Z1MyRbkdf9XusOeOqywEtEQBYT8VJ0tMtjySkFDLahp6nEWNw03HfT/NkG2nuL/gfdB1suqj1NqGd5B/dMMDnuJgNeQ7j7LSbbcIp0Xcn2IH0zMNBPsjss8P1Kjpe0tYNzyR0AXA8QFxAqOLW7amiCOxhRVcwdIiq4jh0n9VzaFbk9Khj4qrtDw0RLAGgfdY2Nh/qSOjXHBN9z27LTm6iYk995K4qljKbpd6oMReDwJSSmVxqMI0Q43GtpVabiJa2H2vIBmPogsxzWtmj6VGmwgbua2SJJiZ9tvcrrJcJTr1vLqlzWjpv3E8L1vw/llDD0w2iGtb1EEn3O5RxRTdvuYOuubW9Crwp4SZhmsJALm3jofzhWOoIuZJPKnY4T1XNVkiy0UZIVDSEdbMC2oGcOvKr+Z4sOe47jYewT3McKS8Eiwab9Iv9VUcRUPxU0menj4vaIXuaZgXlRE39go6ruR1usNSQF1mkNqYWafmN2G89QoMHTcXbSRdEYqYFIcCbdSEGXOg+o2RsnujuvRO5ImduUDUYZF7LohZUmAmaTBs5r1CTpabWE7LKlc2EC3Tn3XTnCOv690NMdlP4yb0TAE8LaDdWE7rSfQvJnLHTtwt1D2iVixO+xnRHTi7YWqkSIWliTwUTJQbovBm4/nKxYgy8Xsl1AVCYm/PZbqy2DO5ssWJq2df2J2PU4duPgFtYuHTODJIj7Q5ROGxJBIcZJ5WLF0+5zCalQEQ4JFisvhxG43A7fyFpYpZFqyTikziqKlOCx1jtP4InA501tQGqyHTuNulwsWKb0hJSakkFYvGYfXJETeA2x+exW8NnNBo0twzTf7TiSVixTlkkirpqwfMMze9hAhreGtEKqVscGiHS5w44W1iOBc5fYz5Msl2GPheg+o2rXkBlOG9y55B+gCe4fOHs2JW1iPVRUZKvQnTZZO79lpyHOPMbd0uB6FEYfMXnE6HGGwYHVbWJsTbSs1ZYrbrwF51iNNF/tCoeLqgQRusWKzexOm7GPwBewvaRaLdkI1vqjuFixKXUntEr8R/cdPxhcOqNO0xOyxYmDZFUcP0UQcdgsWINs5shbUiQ4KWk1kHUT2hYsTKTojJ2CP0TysWLF1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data:image/jpeg;base64,/9j/4AAQSkZJRgABAQAAAQABAAD/2wCEAAkGBxQTEhUUExQWFRUXGB0XGBcYGBgZHBwYGhcXFxoXHRgcHCggHBwlHBwVITEhJSkrLi4uFx8zODMsNygtLiwBCgoKDg0OGxAQGywkICQsLCwsLCwsLCwsLCwsLCwsLCwsLCwsLCwsLCwsLCwsLCwsLCwsLCwsLCwsLCwsLCwsLP/AABEIALcBEwMBIgACEQEDEQH/xAAcAAACAgMBAQAAAAAAAAAAAAAEBQMGAAECBwj/xAA6EAABAwIFAgQDBwMDBQEAAAABAAIRAyEEBRIxQVFhBhMicYGRoTJCscHR4fAUI1JicvEHFRYzooL/xAAZAQADAQEBAAAAAAAAAAAAAAABAgMEAAX/xAAsEQACAgIBBAIBAwQDAQAAAAAAAQIRAyESBDFBURMiYXGBkSMyUqEUFUIF/9oADAMBAAIRAxEAPwClYGth8QId6Xd1HmXhRzfVT9Q+aVaGOuww5McJ4grUbPEheW4yi/6b/Y9aWFoR1qBaII0uCJyzOXMkHlWKo+ji27aXKr5rkr6R2lvVVx5VP6z0xFlnjeh9hM/O1jdWvL8bTey7RqXl1B8XlMsPmxEITxyi/qbcXUX3PTMNh+gAnotYqppACq2B8XOADQAUVjMydVYSCGlI50ao5ItjrHPY1mo3MJbk+OA1NNuQq6/E1XHSXekpxl2XOF9wUspMDlZBnWWuxE6BdJP/ABPFTApkr0nI8IWOvyrjhKQDdRT43JGPPUZWeO5Z4axFNzTUbpEiLr17LsNDG+yoHinxcw1S0bMMW6rrKv8AqI1g0uBchCf3drQcspTgvZ6S5oaJNgvPfGvjRrNVKkQTyeihzHxBisaNFBhp0+Xnp2CSPynD07OHmP5JvdaHK9Ing6ecndFOc59VxiSSmeHyPFvADKbiO6a0aLaZJY2JTDD59XptgEfJNxNkujyS22J8D4extN0tokfEK/5LhqzaH92mQ7okWE8VYhpuQQrVl3jSk5o1iDyuUUI8WbF2Voo+Nou1kuBF+igdSP3bq+Ztn9EgEMDgkxxdInUKYE9F3KjfjlKUbcaK0cO/eF3SpSnuPrUtMhp+CCw9Njx6XIfIroer3Quq043C1TqObtcdCmxwB4grT8PG4Xc34EcItU0QUM0FoBY7qrLlHih7bVfU3qqvUwzeVr1N2uO6osvswZegT3A9OwQw9b1NDSTcqd2VUv8ABvyC80y7MX03BzDpP0KumXeKA4AVWx3Gya77HnS6ace6Gz8FSbu1o+AQdTF02uAgBvXa6Nr0GV22dPIIPKQZrl9WpUAIHoEsjaepC6vZLa7DxhBEgyEtzrNm0G9XHYcqDF4kYcG+p7vu9FQfEubaSTM1T9AkopFN9lsY18fVc4kvgnjosVdwbqj2BxEzytpuS9DfBL/IZ0f6VpsyD7KTE1sO6PR9EkF7o3E0gALXKi8aPUjiVUOcDSw7hIaBC5x+AD/suBHRLmVg0QuKTyXWKnLAmLPpk0J81yAtOofT9EhxGGeD6RKvjKpJh1wpquXU3Mlogoc54/yYpdJKKpHnmExEG9irDhamoSEdUyhrvtNkdQswHht2r+26R0UsmaE1fZjYnODqf8huCwDagnko7LqFWk4C5aVPlWU1dUBpHc7K65dhKVITUcC5QhK/NG15El7N5RlxcNThpC5z3GgU3MY6BG6WeKPG9Kk0tafkvPMTndTEzJ0s6K0pa+v8mV23cv4FmMpAuIBm+6ufhXwzRADnQ5yqrKI3AlWbw858OImAFSF0aMWPu2OM7xwYPLpwPZVZzTPdSVNT3STdd1ArpnpY8aiiEt6rp1NzgSBYKenTJ3KKrtDRpG3KDbRVqxQygTuiqeHI2U4vxZGsw50TwjyOaAmUbKJtO8NPOxRjTuoxS1ERvKDdi8aG7PDtfQXFoMBIXYFzDOktPTqvTMFn7GUW6iNUQQeyVYrPKFXUHM9jCE4xruYcWfNJu46K1hXh7bb8qVros64SjE1G0n6mOlpMQixitQkKd0zQ3ZPXw7T9k/AoQUyHAKR1dEZdm7WkNeB2dFwjzOdpaAsTRINwR8FA2oWnt0Vw8xj/AE1YIN2uCArZdSNTQZE3B4KKm/Bn+S3UkLcPjzPoeWO4CeYfxLWDS2owOdHpcEgxbMPScQ8PJG37FQNzzRZjQRxNyrrLrZly9KpbiNnUXGalR0uK8+r0vMruBJN7z0CsWKxFStIJj2MKsYqaL5mXJOVhWD44st1LEtaAAIAssVcomu5odYT1WKnMyfHIc5BgXPcZbAGxWZjTcCQ4exT3CZsxtiIXGPr0qjS0EaosFnWS2enFqyqAG6Jw1Ty4IvO6MGC9IEerldDLqn+JTt2UtMHw9STO0o7zSBHCDp4CoL6DumFPCuAFt0jDwRvAsLSQRIOyb4bLYHmNt7foucny8lx1niyY5ljxSpBjL8SpuEScoq0kV7MvEdRhhl43Q1XN6lVkFukncoLEOl5ncow07fBYHFN7O4pdhVWwVMg6rpW4jZrTA6It76hrBjRM/FW3w/lhbIdTtySNlrhFsVRjXJLZRPOqN+6Wgr0PwljmVaBYAGviF3meT0agA1hsdApcvyXCU4iq+RyArU/AkXkva1+hX6tAhxBEFa8odV6DRybB1rF5c73gorMfDGFIH3I5FlVQlRo/7DGpKLT/AIPOGMCKqUiW6h7J/j/DDG3a8++6Dw+WkGA9pHupN06ZrWWElcWKxTIFxCZNZqw9twbqfM8K5wDgNheFHl1fQHAjcR8UUzm+StCnyYU+Hc1sv5G3upqjLdyuXYaAjYXsiqu1mTuoKrCI6IgTK7cREQuo7sLcRgw4EEXS710g/TeBITp7zH5rrDMYXs8wS0mD7GyL2ieTSsSUcWHgFp91BXfeJieVdsx8DUWMfVp1SxsSAYiV5fWe6XdjYfopuLXcyw6iL/tLNl+Nd/6nOvPpduAf0KYZ7Vd5cm1SlvHLf5dUZmPIMEQU8qZ6PKLyYqNGj/eIsSOy5J2JmkmucfBA/wASNe3S86o55QdXOabR/baS7qePZVio2DKnwnre1sgSQJ91q+PRhXWSf1aSYzpPqPMgmZ34CZYbK2gy71O5J2CIOC8sik3cxPdTVXHW5sdL9wkUT0IY3VyGlDLXFoIZIjeVpMMNjC1rRqYYEblYhQts3iqIcLsLZ5VMxGE8uoXtqu35C9C/rmuaBqalNbDa5axgI5MKzwxXYxpOexZhsyFiSe6seCzhhAh42S6rg9FMiGpU2lqI8sAOCzTg4m2NtFyGIfUs0AD23W3UmNEudtwqf/3uuwxEcbLKlRz5c5xvcqLyegOfhFrxOdU6Y9BBckOKzx9ao1sAAbgKuVC4O9IJk2AEk/BNsFl9dn9x9Ms5upycmrDHbpFhfkNStDqbDq6mwTzDeEDA818dQEvyrxoWkMLS7vZWY5yx9IvaZjfsrwxQavySyRzKVVSEuLq0cMdNKm0u5cldTGvdJcTB4FkO6pqcSdzdTOHp63TpUb4Y4xVeSGNytUqovv7roN6rZp3XWXRHhS9rtQcQeqmdj65MueSOhUbHEInSDB3QsLjG7aD8JiS8bw7ohMThQTcEdwuZgyjaGItcS0/RLJJ6ZNrjtEFCq+kI+0OvKHdi2l1hA9uUxw4LydLS6O3C0xsdge35JFBp6Cmk/wAgM6rhSESFjw0O/wAfbY/BQGo4OuLHaE3Ku4eNnTqZWmtlSGpPb3XIqEHvwnUkKCY/ClrSf/lAiqHs0ts7p36hN61ze/VLa+XXlro7Jm7WjtNbD8fnIdgzSqH1t27nhUrFYbzBPI2IV7wHhc1RqrnSzeOT+ir+Y4YCpUbTADAYaBew7/Vd42ZIqHJxX6iH+hbomo2TYDjcbyhP+1udDBu4wFaMNS8ukS5uuSIB2tclE5Dhw+o+qBYbe5UZzcUJkSimV3D+CHR/cPySnMskZhiHucd7DuvUMTjfLaSV5ZnWIrY/EHymPeBZoaCfj2VenlOe2zxs6jHsrZasePNa2tTkyBI5BAC3mf2Gm0kXjee/wUvhLwji2OD6rhRYN2O9RPwBge6vYyWjB1AGd+FRWevDqY0uSZ5zSpOAEx/zdYrtXp4JriC1sjfdYu5HfMvTEFXCg2YIcuHZrVYY0i1tk8wrWB2txnsFNm+IpuYdDADG56qs5ctogo+iuVKb6hkmJ+SmwDadMzdzkXSw4NOwcTt290tzSoKMCAZChNqjTjWiHxNmQfTfoaBp36pXk1TzC2xcAL9B7qGri2sn06tW87KFmdPFmw0dAIWd7WkU+H7W3ot+BzVuH/8AXSaT/kd1FmWYurkaiTyRwkTKxqNlgLHDpcH4KXLMNjqjvRRLurrC3xKMHaHrFBjHDNDJI3NlYcgql1Oq076ZUFfw/jCxvl0GF33vUBb5ozLcJi6L268M4CwJEHfeYKqn+BHkhJNKSsXvphdUK8WiQicww7mEgsMat4O3RAiC7oi2aYVJWTNohwJBv0P5Lqhso5+U2suqZ368JRzRZv1UlEyINlG4iZJiykbugP4O29tu6Ly6mCHBxgSAf1QOrnvdd0tnLhJRuNFqp5/QotDWt1dSAEszDF0qxLqZ0nlp/IpMWx+q0xp5HyTuVqjPj6WEZcot2F1Ggjb3Qz/RtspKdYgQteaDY77qTNW0SUMS2CC2Z5nlD1MS2/pcIWVAQZ68LjWD9oW4PIXW0K4XuIRhSyqY16Y4I/Nd4fNadMwKBJH3nEfQJZjMO5rdTB5jeQBcJdleL1u06SW8CbgpXmZHhzdf6HGZZn5jXDU+T92fTHSyAwAJPpDZ6GFmLwD2GXQ0Ha90HVrPaC1pgE9LlRlmphkoQjo3mWMeK2gs1k2A47bJ74fyiq0xaN3HiTdceG8l0kVql3naeEwxteqHuFKdMCffoO65f1GrMUk8joJzWhh6bSK0Pn7g5SzA1qtQeXhaTKTBuWgAfEwiMF4dc866pIB43cf0T99ZlBob9lvSIWyNJEnCMdR2xbl2Tv8AM11apeW8XgHj35R2PeGMc87NEwo8bmrQwGmNRdZogpJ4rxx9LOPtO/AJ7R0cc5yVlWrGXEzEmYlbXL2OnYnutJD0KH7yGAndsbi6XV84YRAB7yhsvD5OkwOn5QuMxyxwJeCOpb+iE3KtHn3JHTc5e8xMAdEozTHydP3uO6Y5Nkdeq+WsIYfvOsP3VnGDo4S+kVKv+RAMdgOFGKd2wXKeimvySvUp63M0tAtMCfYG6EweQlx9Z0jpyVasTiXVHEuM9uiiF1VI2YsVL7OyPD4UNaAwR7I/DVXMMtc4fFDTCkoskwU6ijTVqmG0Mxe0yHuHeSrPk/ilzSG1nS07O5/dVWrT0jSYjqFCykRafb/hFTa7EsnS48sakj0p3iPDm2oT0ISHE4jD1rVKYYZ+2yxHuFVy2Yb9bBMMCZaerd78fqi5t9yEOhhi2mybH5MaY1Bwe3gj+WKBOl1xbt+6YMrEWbJBHqHE+yH8ts3bp/2n8ipt+jVjckvtv8g7qQMjlc0rHSbd0WykBLvMIjoLx80RmIpvYwsIcI9R2PYkIXY/PdeAA8Kd9HuoWuIkbxseqJwxDrc/h2R0FyohcADvbhb02mfldZV+122XBp87W4+CFDaMlcExfY7LZmPb2XMiSZN1zQ4bVy2q1oeWy0iZFxB/BC+WI906yTxAaUNqmWbTvH7ITxfmYe8NptADb6hA1SJt2RpVZkjkyrJwkv3Qtcx1LY37HjrZIszc6n/dbck8D7x9uE0bmOpga4Xbz2W2Padog8KM0pGupJfkT4NlSqdby97u8/TonmHy4Ah9TfomuVkuYS1uxg/JB5kC+RDmkBYeEpT+x5mRu6YQ3NmNIBI9kyy6u1t9Nn3BXkeZOqU6waDLztfZW5ueCnQAq1Xecxt5AOowY/JbYwlBWBRjfFOz0VlZsgXg7Efgqx4irONUiIaLD26pTkXiV1cimPQ8jcGx452PPwT7+srbVqTXAfesR79fmqfJapnQh8c7J8mcBRJ3AcY9rKtZviTUcSYjYeytOHxlN9muaTGzeBtsOFWMbTc1z28T8eSLJ1K0UxJc22tiZzQsXbtzYfOPzWIWjToMw2AeymHvLWX3d+ic5VWwYdL3h7+rtp7DhVTM8YahgFxYNtRQTaU3iE9bs82ULVX/AAer1sczTLSI7KkV8UHuJN5P0QGX4p1NwIv+Y6KbHUSyo4RYmY7G4hc/yVxY1A25y6pYZzvstJ5+HN1HSeOLqYUSGa7gElvw5/Jc6NPYja2HX/g6IiADt+37IVzoiB8/yRVN/GyFlUybTaVgIg2k8G9v1KkpU/ST0j8VjhpPqF1zYb3RujTG/PyUrKmgzI3+i5Ala8kk2uRJHwEoNiyerZYMvyx1V2iNLI1h3Sdvfn5KPHZYaToJmO3HHZWvB5lRZTb6hOkW522PT4pPnecMqei4/wBQMgW56hUlCKj32eXh6jNPJqP1EmLwRNw02En9fZJ8VgiPXSsdyzg/oe4Tyq59PSNVtw5psVG9zXfa9Luo2PeOD9FFpM3xlKvwAYCr5nogipeDa+/pI4KwUwT6okbHv0Wq2GHmNqsOlzfvCxt259kTWOol1hza/vb5oxl7GVojc0C0d7KEVTIJdYG46+8KR0xcQOpHsoQ+O44hO68FIslqtB1EW/VQip1E9/3C4NUg+mfePyXc6wTYEXmw77JbQ60Q1thB+CLxeIe7C0x92m7SXd92g9t/oldR5Mcknb9vkrJl+WuoYSq+oBqeAGscRYdSDzzHZclb0SzzjFJvveisu7GBv8VonQBbcb9T/IXBe5zgxrZJMgDn3RFejppXILrm2wPY9oUmjVKVUiwf9N3g0apfuah+jQPxQ3iDGlpcadJ9V7rMY1pPtJAsPdV7IcW5lIaXFsyXHuSdkxpY0hp0kybyZn8fxSwi21fg8yfTuUpSb7nHhPwTU1+fi9Op19MyR2MWCfYvwRhqjy95e6TOkOgD8/qluXUatao1jXu6kybDr+yteOe3DUmho1EmJJkk8klam+S34MzxvHPjF7Yup5TgMOB/aYCNpBe75mVp/iGjsKcD2b+CR5nj/MqyRYQAJ4G5PeZQWKoyAZ9J2m02uN0F2NMemj3nd/qWh+d0gJYwfBoHwlCv8Qtm9IDvb9Ehp1wBbbpP5oSvVm0STzt/CmpUOunj6Lb/AN8o/wCP/wALSp2v+er8jCxId/x4iCnnTJEi03PQdQE1oYljzpFQFptJsZ9lTKOW1nC4DAeXWMe26d5XkWoNBr06ZE+oh5seIiPqncUvJ50eqyS24Oh9hMJrfopuBc3hpTuhg3VWBjgRUZOknZw/xnr0SellFKjB/qw93+mk4fUuVnwGGp1GiMW5ryLS20/NTt3RpWZNW1X7CPEYRzbOaQR2v9VJj6paQwEENaB0km5n4/grc3JKzqemqWVf8XtJDve4/MpfW8M1e1+HC/sHXHyRafoZdRBvuV2ndEYdoiHc7Hp/OqmxOVVaQlzDHUXH891AHiI/g/ZIjQp2tDrAMaWPAqDUQIEdDKX1aTmu0kEO+a5ylwNemHGxddO/EOaNbDWX/wBXIvBE/BM6oVclOluxMwwO6nZV0lrxYg/8oNtWeIPyUlMSPilL17CcSJedoH2RwOllxhsQdIa/jY/HYqOs+/xv8F3SZMkbi8I0CqQSKhAgbH69/fdbc8ccbg7j2PIUFN4FndePkujC6gV5Mc8A253H5rplRp9v5uicDgNbT5Rl43Y47t409PZCYig5klzXNiZ1AiPfshTQVOEnx8g2Lx76F2uJp2kE3b3F9u3dNsPmtJ7dENFUmASxsGeJ/OElJFQbAtImRe4kGPggxhSCwMEiQABYtvEgnaPyQvjtCZMfss7atNoPnUA5o3cyxHysVp2KwUehpPaoXMt2IBHzS7GUa9GqIcNTha+8bg9YkbhaNSkabjVbocHcek3AO22/ZHn7JVe03+zHOFzDDUnS2j6twZDwD29SS55jX4gnzKgDZ9Inb4CwKCFWiXfbhvOxPw2W6eKw5dp1Pb3IBHtAXfIvZSOKMXze37ZtuIAGlgg7TF/b27Jjg/CGIxESQ1nQzzz7px4RymlVqhzR6G3k7ud1PbsvTqVIAQAqwx/JvweZ1v8A9JwfDH+55LjfCL6AGogt29IJ9hCHw/hqtUMgaB1db6L1zHMGkqs4rGtaCXGAneKMSeHr8uRdtirL8K3CUyXkEk3MfIfips1wbajZJnSC7ttyusY1pLHuvF2iJkna3JQudYstp6di7jtyhXgpHlKSkntlQxNAltjzfp22+KXVZDYuDf2TWiCTbi3wQGObctk+/wAdlNxPZhLwL6by67fqt4gHeZPt+3VSUaZbzvvt+CwsvOpCP5GbQLvx+H6LET/QuN/SfiPzWI6E5IVmiCJJ/m6gaNPWOi70NdEfMH8uPkppBAHSQTPPW3CVxZiIW1nOIBJc1tmiI7prReQLTv1/lkFh2iYBAdO6PNmyQBECQu4+zqZa8g8Sik3TU1fj9Oit+W53RrWY4E8tNj8ivKKNTVeSev8AypKIcxwcwmZne36qqlKK9oy5ukU9rTPVsXh2HY6T72+SpeeZYGOv6C7mJYe1tkFjsY9zw8kkOALT0tBb8HAoylnxLfLrjWw88j4cpJNMphhkxRUu6/2KWPNKs08A7xYjaQtPcSzUR95wHyaRPzKLxDWtpxepRJ1MeDJpzuP9s/JcPwz2U3B7dLCQWmZAdcT7H9ClTT2bYZYy7AtMfe2KLqy3YjrulofB6cO9+P53CYMn8wOlkE7K2cUJdct+olEseGuESOvtsf5dQPBteOAQRsonVh9jk/GEYtDvYbUEkzB73+CjpPiRFhH87XXNAmLAmN/51XREg/X6JqTVoRKtHTdQhzXEEbH59E3qeMD/AE72VGgvgMB4Oq1x7FIMPVvpOx5/nwUFSCL7b/G5lJbX9ouTDGfdduw0oaIhoETNuqjxgDRr2gavl/wucS+mKdLQIfeSD7xbv+SjNQOoxaQTI7H+FHwNDaTM8UsL8KzGNLtVMQ4NuCHFoJntYrz+tmj3uknf+QvW/C9Wm8VMO8Sx7fsHY8EfJeV+K8HRo4yrRoB2hhAAJk6tILgDyAZ3RWNNWzzcrlGbhevB0KgMG+31TzAHU0uI2EKtsENDnvgTsLlMK+cNbS9BB7T15WTJjbaUUM8tRabPUv8ApjndJzn0mu9TTzz7L09tUQvlTwe2s/E+dRJaKd3OG0njuvTMb4rxjacktA2nm/K3LKsMeLPGl08ss3JF98VZ6KbC2nDnxME8DdefY3NW1gD6mPHBMtPW/HyVSxmaVy/XrJdsQROocg/spsJiKuzqNSDsdDv0Unn59z1ukwQxLT2X/C4+m6q12trnAQG7Qex2JQniN5LmuIIn8jCq7Hw6NLh2gz+CsuMzFpoBpBJcN+hTxkXePjJNfoJsQ+GQ10yZdx7NQNRxmeVK5nflY+I3lxO3b/lMzQgbzTEkKMuUr2ccjdQGw/m6FpjcjUra0KRNw0raNHcxIBcS4ybAT+inoOcHcfK4569VGWFotF+fgo3suCN95n80GjJYRS5B6/Wd0f5oIi7gbb/nylzZJ1bH5plh64a4EgkCIAMXtf2CTi2PG2YyrptHa576UXSr9rdf0ChfUaTIbpm9ifwPC4w7SYmZuPl2TqLKtFm8I0m1mvo1AHAHW0jcTvB+S3mmUuoPI+20i1rx7fNReB/Tie2kz8xb+dU/8ReImMcaRYSY3H3bC/dM4rjsxc8kMzjFWinP1NBDTp6gbGeo2TDKs7aWnC4iA0iGvPHQfBBF7S52kgtO0SIWsbgQ/sVJKmUzx/8AUSbMcoqM1EjUGRJAnUw3Dh7cjuhcLiABuO1xbtPXsVJlWe1MP/aqnVTNml19M2gnp34QGJL6DzDR1GprTY3sTuO4Ql9dopg6jlqQa/EuJAptNSegkfNMcty+s5xbVpEA3DpEN+RnabIHC+IKpZpI+AEfG1kNQxtdlQubVjVxE/Qpb8mmV8dUMszxoBFOmNLWEi2xPJ+KGZVMwRBmOigpVJm8n8Vqq6Tvf2lNXlBi6VB2stdxtYg9YgyEJWxoII3O64Y4i/CDxUkyDc/yYRdhTXk3h8QS8NiWn6FN8urhpEwAY1f7TLXD5EovB5f5eXue4sa6o8OGoxIFp+UpbgsK0AkukgzAki42RSa7koSUk0vYfjqOgmLgXa7aQbgj5pZj/DDcc/8AqA/yy4AOhs6nN9JfuIJiPhKJzjF6w0NdeGsA7wAPrdOadRmCw7nVDLWCe5ceB7n8VHLOUWlEn1LSxrl3KrnGWYTA0dOnzKrttRn/APZbtZUPLsnqYiu2nSZJe6B0HUnsN04fXfja7qhuCbnjs1vYL17wX4aZhKfmVAPOqDaPsN/xHfqVXFyhry+54eSSyuktIK8P5BTwlBtJoFrud/k7krjNcjZXbocS1p5Fj8EzqO1O6Afy6U5/jixulp9R3PQILFe2bMWN2kiPCZJhMOWm2pogF75Pv7pgM3oAWqD5GPnC86rvdJkzfc3W2VXDdUjS8Gz/AIif90megNzvDn7494P6KRmPou++yFQPPtHOy0axJhNYH0kfDZ6G6nTd/j9EJVyii7djfcWVIqYkt2kcbrZzYtAhzp6Sh38Crp5LtItFfw5TdcEj6pLmGS1GAhrPME7gwfkg6ecVWn7R7XTDDeJHD7Y1eyVxOrJHzYCxtUCPKcI4grSbf+Rs/wAT81td8bD8k/8AEowbO/FrKJ4aLAHp0+q6pvXNQSFagKiMW2RNCtqb0IsVFUAHMos1KbBoHq5c7a/bsFNqmVgzqifoiKRtMoWR90yOh36rVKrf6fVc3ot3LF4VzHyKlTW0u8xobTgTJm4+f4KPN3l1Z5dIJ6iD3EILFY3TDWCC2YcNxP8AOFFSxBP2iSd5O88lNd0Qx4uM5S9hlH0gtgQb9x7fojadSDB6fP2S1jip2VOo7ruOyriTYrCh7Ov6ISrULafkuaXtA/tu5b2/2phh8QDI2K7qUgRvB7ocTHPG0+URVluELxsT+vS6JfldSA4NtvIvsuK9Z1MyRbkdf9XusOeOqywEtEQBYT8VJ0tMtjySkFDLahp6nEWNw03HfT/NkG2nuL/gfdB1suqj1NqGd5B/dMMDnuJgNeQ7j7LSbbcIp0Xcn2IH0zMNBPsjss8P1Kjpe0tYNzyR0AXA8QFxAqOLW7amiCOxhRVcwdIiq4jh0n9VzaFbk9Khj4qrtDw0RLAGgfdY2Nh/qSOjXHBN9z27LTm6iYk995K4qljKbpd6oMReDwJSSmVxqMI0Q43GtpVabiJa2H2vIBmPogsxzWtmj6VGmwgbua2SJJiZ9tvcrrJcJTr1vLqlzWjpv3E8L1vw/llDD0w2iGtb1EEn3O5RxRTdvuYOuubW9Crwp4SZhmsJALm3jofzhWOoIuZJPKnY4T1XNVkiy0UZIVDSEdbMC2oGcOvKr+Z4sOe47jYewT3McKS8Eiwab9Iv9VUcRUPxU0menj4vaIXuaZgXlRE39go6ruR1usNSQF1mkNqYWafmN2G89QoMHTcXbSRdEYqYFIcCbdSEGXOg+o2RsnujuvRO5ImduUDUYZF7LohZUmAmaTBs5r1CTpabWE7LKlc2EC3Tn3XTnCOv690NMdlP4yb0TAE8LaDdWE7rSfQvJnLHTtwt1D2iVixO+xnRHTi7YWqkSIWliTwUTJQbovBm4/nKxYgy8Xsl1AVCYm/PZbqy2DO5ssWJq2df2J2PU4duPgFtYuHTODJIj7Q5ROGxJBIcZJ5WLF0+5zCalQEQ4JFisvhxG43A7fyFpYpZFqyTikziqKlOCx1jtP4InA501tQGqyHTuNulwsWKb0hJSakkFYvGYfXJETeA2x+exW8NnNBo0twzTf7TiSVixTlkkirpqwfMMze9hAhreGtEKqVscGiHS5w44W1iOBc5fYz5Msl2GPheg+o2rXkBlOG9y55B+gCe4fOHs2JW1iPVRUZKvQnTZZO79lpyHOPMbd0uB6FEYfMXnE6HGGwYHVbWJsTbSs1ZYrbrwF51iNNF/tCoeLqgQRusWKzexOm7GPwBewvaRaLdkI1vqjuFixKXUntEr8R/cdPxhcOqNO0xOyxYmDZFUcP0UQcdgsWINs5shbUiQ4KWk1kHUT2hYsTKTojJ2CP0TysWLF1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TEhUUExQWFRUXGB0XGBcYGBgZHBwYGhcXFxoXHRgcHCggHBwlHBwVITEhJSkrLi4uFx8zODMsNygtLiwBCgoKDg0OGxAQGywkICQsLCwsLCwsLCwsLCwsLCwsLCwsLCwsLCwsLCwsLCwsLCwsLCwsLCwsLCwsLCwsLCwsLP/AABEIALcBEwMBIgACEQEDEQH/xAAcAAACAgMBAQAAAAAAAAAAAAAEBQMGAAECBwj/xAA6EAABAwIFAgQDBwMDBQEAAAABAAIRAyEEBRIxQVFhBhMicYGRoTJCscHR4fAUI1JicvEHFRYzooL/xAAZAQADAQEBAAAAAAAAAAAAAAABAgMEAAX/xAAsEQACAgIBBAIBAwQDAQAAAAAAAQIRAyESBDFBURMiYXGBkSMyUqEUFUIF/9oADAMBAAIRAxEAPwClYGth8QId6Xd1HmXhRzfVT9Q+aVaGOuww5McJ4grUbPEheW4yi/6b/Y9aWFoR1qBaII0uCJyzOXMkHlWKo+ji27aXKr5rkr6R2lvVVx5VP6z0xFlnjeh9hM/O1jdWvL8bTey7RqXl1B8XlMsPmxEITxyi/qbcXUX3PTMNh+gAnotYqppACq2B8XOADQAUVjMydVYSCGlI50ao5ItjrHPY1mo3MJbk+OA1NNuQq6/E1XHSXekpxl2XOF9wUspMDlZBnWWuxE6BdJP/ABPFTApkr0nI8IWOvyrjhKQDdRT43JGPPUZWeO5Z4axFNzTUbpEiLr17LsNDG+yoHinxcw1S0bMMW6rrKv8AqI1g0uBchCf3drQcspTgvZ6S5oaJNgvPfGvjRrNVKkQTyeihzHxBisaNFBhp0+Xnp2CSPynD07OHmP5JvdaHK9Ing6ecndFOc59VxiSSmeHyPFvADKbiO6a0aLaZJY2JTDD59XptgEfJNxNkujyS22J8D4extN0tokfEK/5LhqzaH92mQ7okWE8VYhpuQQrVl3jSk5o1iDyuUUI8WbF2Voo+Nou1kuBF+igdSP3bq+Ztn9EgEMDgkxxdInUKYE9F3KjfjlKUbcaK0cO/eF3SpSnuPrUtMhp+CCw9Njx6XIfIroer3Quq043C1TqObtcdCmxwB4grT8PG4Xc34EcItU0QUM0FoBY7qrLlHih7bVfU3qqvUwzeVr1N2uO6osvswZegT3A9OwQw9b1NDSTcqd2VUv8ABvyC80y7MX03BzDpP0KumXeKA4AVWx3Gya77HnS6ace6Gz8FSbu1o+AQdTF02uAgBvXa6Nr0GV22dPIIPKQZrl9WpUAIHoEsjaepC6vZLa7DxhBEgyEtzrNm0G9XHYcqDF4kYcG+p7vu9FQfEubaSTM1T9AkopFN9lsY18fVc4kvgnjosVdwbqj2BxEzytpuS9DfBL/IZ0f6VpsyD7KTE1sO6PR9EkF7o3E0gALXKi8aPUjiVUOcDSw7hIaBC5x+AD/suBHRLmVg0QuKTyXWKnLAmLPpk0J81yAtOofT9EhxGGeD6RKvjKpJh1wpquXU3Mlogoc54/yYpdJKKpHnmExEG9irDhamoSEdUyhrvtNkdQswHht2r+26R0UsmaE1fZjYnODqf8huCwDagnko7LqFWk4C5aVPlWU1dUBpHc7K65dhKVITUcC5QhK/NG15El7N5RlxcNThpC5z3GgU3MY6BG6WeKPG9Kk0tafkvPMTndTEzJ0s6K0pa+v8mV23cv4FmMpAuIBm+6ufhXwzRADnQ5yqrKI3AlWbw858OImAFSF0aMWPu2OM7xwYPLpwPZVZzTPdSVNT3STdd1ArpnpY8aiiEt6rp1NzgSBYKenTJ3KKrtDRpG3KDbRVqxQygTuiqeHI2U4vxZGsw50TwjyOaAmUbKJtO8NPOxRjTuoxS1ERvKDdi8aG7PDtfQXFoMBIXYFzDOktPTqvTMFn7GUW6iNUQQeyVYrPKFXUHM9jCE4xruYcWfNJu46K1hXh7bb8qVros64SjE1G0n6mOlpMQixitQkKd0zQ3ZPXw7T9k/AoQUyHAKR1dEZdm7WkNeB2dFwjzOdpaAsTRINwR8FA2oWnt0Vw8xj/AE1YIN2uCArZdSNTQZE3B4KKm/Bn+S3UkLcPjzPoeWO4CeYfxLWDS2owOdHpcEgxbMPScQ8PJG37FQNzzRZjQRxNyrrLrZly9KpbiNnUXGalR0uK8+r0vMruBJN7z0CsWKxFStIJj2MKsYqaL5mXJOVhWD44st1LEtaAAIAssVcomu5odYT1WKnMyfHIc5BgXPcZbAGxWZjTcCQ4exT3CZsxtiIXGPr0qjS0EaosFnWS2enFqyqAG6Jw1Ty4IvO6MGC9IEerldDLqn+JTt2UtMHw9STO0o7zSBHCDp4CoL6DumFPCuAFt0jDwRvAsLSQRIOyb4bLYHmNt7foucny8lx1niyY5ljxSpBjL8SpuEScoq0kV7MvEdRhhl43Q1XN6lVkFukncoLEOl5ncow07fBYHFN7O4pdhVWwVMg6rpW4jZrTA6It76hrBjRM/FW3w/lhbIdTtySNlrhFsVRjXJLZRPOqN+6Wgr0PwljmVaBYAGviF3meT0agA1hsdApcvyXCU4iq+RyArU/AkXkva1+hX6tAhxBEFa8odV6DRybB1rF5c73gorMfDGFIH3I5FlVQlRo/7DGpKLT/AIPOGMCKqUiW6h7J/j/DDG3a8++6Dw+WkGA9pHupN06ZrWWElcWKxTIFxCZNZqw9twbqfM8K5wDgNheFHl1fQHAjcR8UUzm+StCnyYU+Hc1sv5G3upqjLdyuXYaAjYXsiqu1mTuoKrCI6IgTK7cREQuo7sLcRgw4EEXS710g/TeBITp7zH5rrDMYXs8wS0mD7GyL2ieTSsSUcWHgFp91BXfeJieVdsx8DUWMfVp1SxsSAYiV5fWe6XdjYfopuLXcyw6iL/tLNl+Nd/6nOvPpduAf0KYZ7Vd5cm1SlvHLf5dUZmPIMEQU8qZ6PKLyYqNGj/eIsSOy5J2JmkmucfBA/wASNe3S86o55QdXOabR/baS7qePZVio2DKnwnre1sgSQJ91q+PRhXWSf1aSYzpPqPMgmZ34CZYbK2gy71O5J2CIOC8sik3cxPdTVXHW5sdL9wkUT0IY3VyGlDLXFoIZIjeVpMMNjC1rRqYYEblYhQts3iqIcLsLZ5VMxGE8uoXtqu35C9C/rmuaBqalNbDa5axgI5MKzwxXYxpOexZhsyFiSe6seCzhhAh42S6rg9FMiGpU2lqI8sAOCzTg4m2NtFyGIfUs0AD23W3UmNEudtwqf/3uuwxEcbLKlRz5c5xvcqLyegOfhFrxOdU6Y9BBckOKzx9ao1sAAbgKuVC4O9IJk2AEk/BNsFl9dn9x9Ms5upycmrDHbpFhfkNStDqbDq6mwTzDeEDA818dQEvyrxoWkMLS7vZWY5yx9IvaZjfsrwxQavySyRzKVVSEuLq0cMdNKm0u5cldTGvdJcTB4FkO6pqcSdzdTOHp63TpUb4Y4xVeSGNytUqovv7roN6rZp3XWXRHhS9rtQcQeqmdj65MueSOhUbHEInSDB3QsLjG7aD8JiS8bw7ohMThQTcEdwuZgyjaGItcS0/RLJJ6ZNrjtEFCq+kI+0OvKHdi2l1hA9uUxw4LydLS6O3C0xsdge35JFBp6Cmk/wAgM6rhSESFjw0O/wAfbY/BQGo4OuLHaE3Ku4eNnTqZWmtlSGpPb3XIqEHvwnUkKCY/ClrSf/lAiqHs0ts7p36hN61ze/VLa+XXlro7Jm7WjtNbD8fnIdgzSqH1t27nhUrFYbzBPI2IV7wHhc1RqrnSzeOT+ir+Y4YCpUbTADAYaBew7/Vd42ZIqHJxX6iH+hbomo2TYDjcbyhP+1udDBu4wFaMNS8ukS5uuSIB2tclE5Dhw+o+qBYbe5UZzcUJkSimV3D+CHR/cPySnMskZhiHucd7DuvUMTjfLaSV5ZnWIrY/EHymPeBZoaCfj2VenlOe2zxs6jHsrZasePNa2tTkyBI5BAC3mf2Gm0kXjee/wUvhLwji2OD6rhRYN2O9RPwBge6vYyWjB1AGd+FRWevDqY0uSZ5zSpOAEx/zdYrtXp4JriC1sjfdYu5HfMvTEFXCg2YIcuHZrVYY0i1tk8wrWB2txnsFNm+IpuYdDADG56qs5ctogo+iuVKb6hkmJ+SmwDadMzdzkXSw4NOwcTt290tzSoKMCAZChNqjTjWiHxNmQfTfoaBp36pXk1TzC2xcAL9B7qGri2sn06tW87KFmdPFmw0dAIWd7WkU+H7W3ot+BzVuH/8AXSaT/kd1FmWYurkaiTyRwkTKxqNlgLHDpcH4KXLMNjqjvRRLurrC3xKMHaHrFBjHDNDJI3NlYcgql1Oq076ZUFfw/jCxvl0GF33vUBb5ozLcJi6L268M4CwJEHfeYKqn+BHkhJNKSsXvphdUK8WiQicww7mEgsMat4O3RAiC7oi2aYVJWTNohwJBv0P5Lqhso5+U2suqZ368JRzRZv1UlEyINlG4iZJiykbugP4O29tu6Ly6mCHBxgSAf1QOrnvdd0tnLhJRuNFqp5/QotDWt1dSAEszDF0qxLqZ0nlp/IpMWx+q0xp5HyTuVqjPj6WEZcot2F1Ggjb3Qz/RtspKdYgQteaDY77qTNW0SUMS2CC2Z5nlD1MS2/pcIWVAQZ68LjWD9oW4PIXW0K4XuIRhSyqY16Y4I/Nd4fNadMwKBJH3nEfQJZjMO5rdTB5jeQBcJdleL1u06SW8CbgpXmZHhzdf6HGZZn5jXDU+T92fTHSyAwAJPpDZ6GFmLwD2GXQ0Ha90HVrPaC1pgE9LlRlmphkoQjo3mWMeK2gs1k2A47bJ74fyiq0xaN3HiTdceG8l0kVql3naeEwxteqHuFKdMCffoO65f1GrMUk8joJzWhh6bSK0Pn7g5SzA1qtQeXhaTKTBuWgAfEwiMF4dc866pIB43cf0T99ZlBob9lvSIWyNJEnCMdR2xbl2Tv8AM11apeW8XgHj35R2PeGMc87NEwo8bmrQwGmNRdZogpJ4rxx9LOPtO/AJ7R0cc5yVlWrGXEzEmYlbXL2OnYnutJD0KH7yGAndsbi6XV84YRAB7yhsvD5OkwOn5QuMxyxwJeCOpb+iE3KtHn3JHTc5e8xMAdEozTHydP3uO6Y5Nkdeq+WsIYfvOsP3VnGDo4S+kVKv+RAMdgOFGKd2wXKeimvySvUp63M0tAtMCfYG6EweQlx9Z0jpyVasTiXVHEuM9uiiF1VI2YsVL7OyPD4UNaAwR7I/DVXMMtc4fFDTCkoskwU6ijTVqmG0Mxe0yHuHeSrPk/ilzSG1nS07O5/dVWrT0jSYjqFCykRafb/hFTa7EsnS48sakj0p3iPDm2oT0ISHE4jD1rVKYYZ+2yxHuFVy2Yb9bBMMCZaerd78fqi5t9yEOhhi2mybH5MaY1Bwe3gj+WKBOl1xbt+6YMrEWbJBHqHE+yH8ts3bp/2n8ipt+jVjckvtv8g7qQMjlc0rHSbd0WykBLvMIjoLx80RmIpvYwsIcI9R2PYkIXY/PdeAA8Kd9HuoWuIkbxseqJwxDrc/h2R0FyohcADvbhb02mfldZV+122XBp87W4+CFDaMlcExfY7LZmPb2XMiSZN1zQ4bVy2q1oeWy0iZFxB/BC+WI906yTxAaUNqmWbTvH7ITxfmYe8NptADb6hA1SJt2RpVZkjkyrJwkv3Qtcx1LY37HjrZIszc6n/dbck8D7x9uE0bmOpga4Xbz2W2Padog8KM0pGupJfkT4NlSqdby97u8/TonmHy4Ah9TfomuVkuYS1uxg/JB5kC+RDmkBYeEpT+x5mRu6YQ3NmNIBI9kyy6u1t9Nn3BXkeZOqU6waDLztfZW5ueCnQAq1Xecxt5AOowY/JbYwlBWBRjfFOz0VlZsgXg7Efgqx4irONUiIaLD26pTkXiV1cimPQ8jcGx452PPwT7+srbVqTXAfesR79fmqfJapnQh8c7J8mcBRJ3AcY9rKtZviTUcSYjYeytOHxlN9muaTGzeBtsOFWMbTc1z28T8eSLJ1K0UxJc22tiZzQsXbtzYfOPzWIWjToMw2AeymHvLWX3d+ic5VWwYdL3h7+rtp7DhVTM8YahgFxYNtRQTaU3iE9bs82ULVX/AAer1sczTLSI7KkV8UHuJN5P0QGX4p1NwIv+Y6KbHUSyo4RYmY7G4hc/yVxY1A25y6pYZzvstJ5+HN1HSeOLqYUSGa7gElvw5/Jc6NPYja2HX/g6IiADt+37IVzoiB8/yRVN/GyFlUybTaVgIg2k8G9v1KkpU/ST0j8VjhpPqF1zYb3RujTG/PyUrKmgzI3+i5Ala8kk2uRJHwEoNiyerZYMvyx1V2iNLI1h3Sdvfn5KPHZYaToJmO3HHZWvB5lRZTb6hOkW522PT4pPnecMqei4/wBQMgW56hUlCKj32eXh6jNPJqP1EmLwRNw02En9fZJ8VgiPXSsdyzg/oe4Tyq59PSNVtw5psVG9zXfa9Luo2PeOD9FFpM3xlKvwAYCr5nogipeDa+/pI4KwUwT6okbHv0Wq2GHmNqsOlzfvCxt259kTWOol1hza/vb5oxl7GVojc0C0d7KEVTIJdYG46+8KR0xcQOpHsoQ+O44hO68FIslqtB1EW/VQip1E9/3C4NUg+mfePyXc6wTYEXmw77JbQ60Q1thB+CLxeIe7C0x92m7SXd92g9t/oldR5Mcknb9vkrJl+WuoYSq+oBqeAGscRYdSDzzHZclb0SzzjFJvveisu7GBv8VonQBbcb9T/IXBe5zgxrZJMgDn3RFejppXILrm2wPY9oUmjVKVUiwf9N3g0apfuah+jQPxQ3iDGlpcadJ9V7rMY1pPtJAsPdV7IcW5lIaXFsyXHuSdkxpY0hp0kybyZn8fxSwi21fg8yfTuUpSb7nHhPwTU1+fi9Op19MyR2MWCfYvwRhqjy95e6TOkOgD8/qluXUatao1jXu6kybDr+yteOe3DUmho1EmJJkk8klam+S34MzxvHPjF7Yup5TgMOB/aYCNpBe75mVp/iGjsKcD2b+CR5nj/MqyRYQAJ4G5PeZQWKoyAZ9J2m02uN0F2NMemj3nd/qWh+d0gJYwfBoHwlCv8Qtm9IDvb9Ehp1wBbbpP5oSvVm0STzt/CmpUOunj6Lb/AN8o/wCP/wALSp2v+er8jCxId/x4iCnnTJEi03PQdQE1oYljzpFQFptJsZ9lTKOW1nC4DAeXWMe26d5XkWoNBr06ZE+oh5seIiPqncUvJ50eqyS24Oh9hMJrfopuBc3hpTuhg3VWBjgRUZOknZw/xnr0SellFKjB/qw93+mk4fUuVnwGGp1GiMW5ryLS20/NTt3RpWZNW1X7CPEYRzbOaQR2v9VJj6paQwEENaB0km5n4/grc3JKzqemqWVf8XtJDve4/MpfW8M1e1+HC/sHXHyRafoZdRBvuV2ndEYdoiHc7Hp/OqmxOVVaQlzDHUXH891AHiI/g/ZIjQp2tDrAMaWPAqDUQIEdDKX1aTmu0kEO+a5ylwNemHGxddO/EOaNbDWX/wBXIvBE/BM6oVclOluxMwwO6nZV0lrxYg/8oNtWeIPyUlMSPilL17CcSJedoH2RwOllxhsQdIa/jY/HYqOs+/xv8F3SZMkbi8I0CqQSKhAgbH69/fdbc8ccbg7j2PIUFN4FndePkujC6gV5Mc8A253H5rplRp9v5uicDgNbT5Rl43Y47t409PZCYig5klzXNiZ1AiPfshTQVOEnx8g2Lx76F2uJp2kE3b3F9u3dNsPmtJ7dENFUmASxsGeJ/OElJFQbAtImRe4kGPggxhSCwMEiQABYtvEgnaPyQvjtCZMfss7atNoPnUA5o3cyxHysVp2KwUehpPaoXMt2IBHzS7GUa9GqIcNTha+8bg9YkbhaNSkabjVbocHcek3AO22/ZHn7JVe03+zHOFzDDUnS2j6twZDwD29SS55jX4gnzKgDZ9Inb4CwKCFWiXfbhvOxPw2W6eKw5dp1Pb3IBHtAXfIvZSOKMXze37ZtuIAGlgg7TF/b27Jjg/CGIxESQ1nQzzz7px4RymlVqhzR6G3k7ud1PbsvTqVIAQAqwx/JvweZ1v8A9JwfDH+55LjfCL6AGogt29IJ9hCHw/hqtUMgaB1db6L1zHMGkqs4rGtaCXGAneKMSeHr8uRdtirL8K3CUyXkEk3MfIfips1wbajZJnSC7ttyusY1pLHuvF2iJkna3JQudYstp6di7jtyhXgpHlKSkntlQxNAltjzfp22+KXVZDYuDf2TWiCTbi3wQGObctk+/wAdlNxPZhLwL6by67fqt4gHeZPt+3VSUaZbzvvt+CwsvOpCP5GbQLvx+H6LET/QuN/SfiPzWI6E5IVmiCJJ/m6gaNPWOi70NdEfMH8uPkppBAHSQTPPW3CVxZiIW1nOIBJc1tmiI7prReQLTv1/lkFh2iYBAdO6PNmyQBECQu4+zqZa8g8Sik3TU1fj9Oit+W53RrWY4E8tNj8ivKKNTVeSev8AypKIcxwcwmZne36qqlKK9oy5ukU9rTPVsXh2HY6T72+SpeeZYGOv6C7mJYe1tkFjsY9zw8kkOALT0tBb8HAoylnxLfLrjWw88j4cpJNMphhkxRUu6/2KWPNKs08A7xYjaQtPcSzUR95wHyaRPzKLxDWtpxepRJ1MeDJpzuP9s/JcPwz2U3B7dLCQWmZAdcT7H9ClTT2bYZYy7AtMfe2KLqy3YjrulofB6cO9+P53CYMn8wOlkE7K2cUJdct+olEseGuESOvtsf5dQPBteOAQRsonVh9jk/GEYtDvYbUEkzB73+CjpPiRFhH87XXNAmLAmN/51XREg/X6JqTVoRKtHTdQhzXEEbH59E3qeMD/AE72VGgvgMB4Oq1x7FIMPVvpOx5/nwUFSCL7b/G5lJbX9ouTDGfdduw0oaIhoETNuqjxgDRr2gavl/wucS+mKdLQIfeSD7xbv+SjNQOoxaQTI7H+FHwNDaTM8UsL8KzGNLtVMQ4NuCHFoJntYrz+tmj3uknf+QvW/C9Wm8VMO8Sx7fsHY8EfJeV+K8HRo4yrRoB2hhAAJk6tILgDyAZ3RWNNWzzcrlGbhevB0KgMG+31TzAHU0uI2EKtsENDnvgTsLlMK+cNbS9BB7T15WTJjbaUUM8tRabPUv8ApjndJzn0mu9TTzz7L09tUQvlTwe2s/E+dRJaKd3OG0njuvTMb4rxjacktA2nm/K3LKsMeLPGl08ss3JF98VZ6KbC2nDnxME8DdefY3NW1gD6mPHBMtPW/HyVSxmaVy/XrJdsQROocg/spsJiKuzqNSDsdDv0Unn59z1ukwQxLT2X/C4+m6q12trnAQG7Qex2JQniN5LmuIIn8jCq7Hw6NLh2gz+CsuMzFpoBpBJcN+hTxkXePjJNfoJsQ+GQ10yZdx7NQNRxmeVK5nflY+I3lxO3b/lMzQgbzTEkKMuUr2ccjdQGw/m6FpjcjUra0KRNw0raNHcxIBcS4ybAT+inoOcHcfK4569VGWFotF+fgo3suCN95n80GjJYRS5B6/Wd0f5oIi7gbb/nylzZJ1bH5plh64a4EgkCIAMXtf2CTi2PG2YyrptHa576UXSr9rdf0ChfUaTIbpm9ifwPC4w7SYmZuPl2TqLKtFm8I0m1mvo1AHAHW0jcTvB+S3mmUuoPI+20i1rx7fNReB/Tie2kz8xb+dU/8ReImMcaRYSY3H3bC/dM4rjsxc8kMzjFWinP1NBDTp6gbGeo2TDKs7aWnC4iA0iGvPHQfBBF7S52kgtO0SIWsbgQ/sVJKmUzx/8AUSbMcoqM1EjUGRJAnUw3Dh7cjuhcLiABuO1xbtPXsVJlWe1MP/aqnVTNml19M2gnp34QGJL6DzDR1GprTY3sTuO4Ql9dopg6jlqQa/EuJAptNSegkfNMcty+s5xbVpEA3DpEN+RnabIHC+IKpZpI+AEfG1kNQxtdlQubVjVxE/Qpb8mmV8dUMszxoBFOmNLWEi2xPJ+KGZVMwRBmOigpVJm8n8Vqq6Tvf2lNXlBi6VB2stdxtYg9YgyEJWxoII3O64Y4i/CDxUkyDc/yYRdhTXk3h8QS8NiWn6FN8urhpEwAY1f7TLXD5EovB5f5eXue4sa6o8OGoxIFp+UpbgsK0AkukgzAki42RSa7koSUk0vYfjqOgmLgXa7aQbgj5pZj/DDcc/8AqA/yy4AOhs6nN9JfuIJiPhKJzjF6w0NdeGsA7wAPrdOadRmCw7nVDLWCe5ceB7n8VHLOUWlEn1LSxrl3KrnGWYTA0dOnzKrttRn/APZbtZUPLsnqYiu2nSZJe6B0HUnsN04fXfja7qhuCbnjs1vYL17wX4aZhKfmVAPOqDaPsN/xHfqVXFyhry+54eSSyuktIK8P5BTwlBtJoFrud/k7krjNcjZXbocS1p5Fj8EzqO1O6Afy6U5/jixulp9R3PQILFe2bMWN2kiPCZJhMOWm2pogF75Pv7pgM3oAWqD5GPnC86rvdJkzfc3W2VXDdUjS8Gz/AIif90megNzvDn7494P6KRmPou++yFQPPtHOy0axJhNYH0kfDZ6G6nTd/j9EJVyii7djfcWVIqYkt2kcbrZzYtAhzp6Sh38Crp5LtItFfw5TdcEj6pLmGS1GAhrPME7gwfkg6ecVWn7R7XTDDeJHD7Y1eyVxOrJHzYCxtUCPKcI4grSbf+Rs/wAT81td8bD8k/8AEowbO/FrKJ4aLAHp0+q6pvXNQSFagKiMW2RNCtqb0IsVFUAHMos1KbBoHq5c7a/bsFNqmVgzqifoiKRtMoWR90yOh36rVKrf6fVc3ot3LF4VzHyKlTW0u8xobTgTJm4+f4KPN3l1Z5dIJ6iD3EILFY3TDWCC2YcNxP8AOFFSxBP2iSd5O88lNd0Qx4uM5S9hlH0gtgQb9x7fojadSDB6fP2S1jip2VOo7ruOyriTYrCh7Ov6ISrULafkuaXtA/tu5b2/2phh8QDI2K7qUgRvB7ocTHPG0+URVluELxsT+vS6JfldSA4NtvIvsuK9Z1MyRbkdf9XusOeOqywEtEQBYT8VJ0tMtjySkFDLahp6nEWNw03HfT/NkG2nuL/gfdB1suqj1NqGd5B/dMMDnuJgNeQ7j7LSbbcIp0Xcn2IH0zMNBPsjss8P1Kjpe0tYNzyR0AXA8QFxAqOLW7amiCOxhRVcwdIiq4jh0n9VzaFbk9Khj4qrtDw0RLAGgfdY2Nh/qSOjXHBN9z27LTm6iYk995K4qljKbpd6oMReDwJSSmVxqMI0Q43GtpVabiJa2H2vIBmPogsxzWtmj6VGmwgbua2SJJiZ9tvcrrJcJTr1vLqlzWjpv3E8L1vw/llDD0w2iGtb1EEn3O5RxRTdvuYOuubW9Crwp4SZhmsJALm3jofzhWOoIuZJPKnY4T1XNVkiy0UZIVDSEdbMC2oGcOvKr+Z4sOe47jYewT3McKS8Eiwab9Iv9VUcRUPxU0menj4vaIXuaZgXlRE39go6ruR1usNSQF1mkNqYWafmN2G89QoMHTcXbSRdEYqYFIcCbdSEGXOg+o2RsnujuvRO5ImduUDUYZF7LohZUmAmaTBs5r1CTpabWE7LKlc2EC3Tn3XTnCOv690NMdlP4yb0TAE8LaDdWE7rSfQvJnLHTtwt1D2iVixO+xnRHTi7YWqkSIWliTwUTJQbovBm4/nKxYgy8Xsl1AVCYm/PZbqy2DO5ssWJq2df2J2PU4duPgFtYuHTODJIj7Q5ROGxJBIcZJ5WLF0+5zCalQEQ4JFisvhxG43A7fyFpYpZFqyTikziqKlOCx1jtP4InA501tQGqyHTuNulwsWKb0hJSakkFYvGYfXJETeA2x+exW8NnNBo0twzTf7TiSVixTlkkirpqwfMMze9hAhreGtEKqVscGiHS5w44W1iOBc5fYz5Msl2GPheg+o2rXkBlOG9y55B+gCe4fOHs2JW1iPVRUZKvQnTZZO79lpyHOPMbd0uB6FEYfMXnE6HGGwYHVbWJsTbSs1ZYrbrwF51iNNF/tCoeLqgQRusWKzexOm7GPwBewvaRaLdkI1vqjuFixKXUntEr8R/cdPxhcOqNO0xOyxYmDZFUcP0UQcdgsWINs5shbUiQ4KWk1kHUT2hYsTKTojJ2CP0TysWLF1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https://ksj.mit.edu/sites/default/files/images/tracker/2012/red-meat-534x3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2" name="Picture 12" descr="http://images.sciencedaily.com/2008/10/081029141035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2971800" cy="25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and usage 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Produces 13 trillion Btu </a:t>
            </a:r>
          </a:p>
          <a:p>
            <a:r>
              <a:rPr lang="en-US" dirty="0" smtClean="0"/>
              <a:t>Uses 80 million Btu </a:t>
            </a:r>
          </a:p>
          <a:p>
            <a:r>
              <a:rPr lang="en-US" dirty="0" smtClean="0"/>
              <a:t>Uses 14% less than the U.S.’s average energy consumption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Produces 700 trillion Btu</a:t>
            </a:r>
          </a:p>
          <a:p>
            <a:r>
              <a:rPr lang="en-US" dirty="0" smtClean="0"/>
              <a:t>Uses 1,500 trillion Btu</a:t>
            </a:r>
          </a:p>
          <a:p>
            <a:r>
              <a:rPr lang="en-US" dirty="0" smtClean="0"/>
              <a:t>Ranked 5</a:t>
            </a:r>
            <a:r>
              <a:rPr lang="en-US" baseline="30000" dirty="0" smtClean="0"/>
              <a:t>th</a:t>
            </a:r>
            <a:r>
              <a:rPr lang="en-US" dirty="0" smtClean="0"/>
              <a:t> in total energy per Capita consumed</a:t>
            </a:r>
            <a:endParaRPr lang="en-US" dirty="0"/>
          </a:p>
        </p:txBody>
      </p:sp>
      <p:pic>
        <p:nvPicPr>
          <p:cNvPr id="9" name="il_fi" descr="http://tiki.oneworld.net/energy/energy-tit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455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Texas and Iowa</vt:lpstr>
      <vt:lpstr>State Info</vt:lpstr>
      <vt:lpstr>State Info</vt:lpstr>
      <vt:lpstr>Climate and Soil</vt:lpstr>
      <vt:lpstr>Climate and Soil</vt:lpstr>
      <vt:lpstr>Crop and livestock</vt:lpstr>
      <vt:lpstr>Crop and livestock</vt:lpstr>
      <vt:lpstr>Crop and livestock</vt:lpstr>
      <vt:lpstr>Energy and usage production</vt:lpstr>
      <vt:lpstr>Minerals and mining</vt:lpstr>
      <vt:lpstr>Minerals and mining</vt:lpstr>
      <vt:lpstr>Minerals and mining</vt:lpstr>
      <vt:lpstr>Timber and other resources</vt:lpstr>
      <vt:lpstr>Timber and other resources</vt:lpstr>
      <vt:lpstr>Timber and other resources</vt:lpstr>
      <vt:lpstr>Misc </vt:lpstr>
      <vt:lpstr>Work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and Iowa</dc:title>
  <dc:creator>BACKLAB1</dc:creator>
  <cp:lastModifiedBy>BACKLAB1</cp:lastModifiedBy>
  <cp:revision>13</cp:revision>
  <dcterms:created xsi:type="dcterms:W3CDTF">2014-01-22T09:11:02Z</dcterms:created>
  <dcterms:modified xsi:type="dcterms:W3CDTF">2014-02-18T20:25:07Z</dcterms:modified>
</cp:coreProperties>
</file>